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2"/>
  </p:notesMasterIdLst>
  <p:sldIdLst>
    <p:sldId id="257" r:id="rId2"/>
    <p:sldId id="349" r:id="rId3"/>
    <p:sldId id="350" r:id="rId4"/>
    <p:sldId id="352" r:id="rId5"/>
    <p:sldId id="348" r:id="rId6"/>
    <p:sldId id="258" r:id="rId7"/>
    <p:sldId id="316" r:id="rId8"/>
    <p:sldId id="318" r:id="rId9"/>
    <p:sldId id="319" r:id="rId10"/>
    <p:sldId id="320" r:id="rId11"/>
    <p:sldId id="317" r:id="rId12"/>
    <p:sldId id="322" r:id="rId13"/>
    <p:sldId id="323" r:id="rId14"/>
    <p:sldId id="324" r:id="rId15"/>
    <p:sldId id="325" r:id="rId16"/>
    <p:sldId id="326" r:id="rId17"/>
    <p:sldId id="327" r:id="rId18"/>
    <p:sldId id="328" r:id="rId19"/>
    <p:sldId id="330" r:id="rId20"/>
    <p:sldId id="329" r:id="rId21"/>
    <p:sldId id="332" r:id="rId22"/>
    <p:sldId id="353" r:id="rId23"/>
    <p:sldId id="355" r:id="rId24"/>
    <p:sldId id="354" r:id="rId25"/>
    <p:sldId id="357" r:id="rId26"/>
    <p:sldId id="360" r:id="rId27"/>
    <p:sldId id="359" r:id="rId28"/>
    <p:sldId id="356" r:id="rId29"/>
    <p:sldId id="337" r:id="rId30"/>
    <p:sldId id="361" r:id="rId31"/>
    <p:sldId id="362" r:id="rId32"/>
    <p:sldId id="342" r:id="rId33"/>
    <p:sldId id="368" r:id="rId34"/>
    <p:sldId id="369" r:id="rId35"/>
    <p:sldId id="370" r:id="rId36"/>
    <p:sldId id="371" r:id="rId37"/>
    <p:sldId id="373" r:id="rId38"/>
    <p:sldId id="374" r:id="rId39"/>
    <p:sldId id="375" r:id="rId40"/>
    <p:sldId id="377" r:id="rId41"/>
    <p:sldId id="378" r:id="rId42"/>
    <p:sldId id="343" r:id="rId43"/>
    <p:sldId id="379" r:id="rId44"/>
    <p:sldId id="381" r:id="rId45"/>
    <p:sldId id="380" r:id="rId46"/>
    <p:sldId id="383" r:id="rId47"/>
    <p:sldId id="382" r:id="rId48"/>
    <p:sldId id="384" r:id="rId49"/>
    <p:sldId id="386" r:id="rId50"/>
    <p:sldId id="385" r:id="rId51"/>
    <p:sldId id="344" r:id="rId52"/>
    <p:sldId id="387" r:id="rId53"/>
    <p:sldId id="376" r:id="rId54"/>
    <p:sldId id="389" r:id="rId55"/>
    <p:sldId id="345" r:id="rId56"/>
    <p:sldId id="321" r:id="rId57"/>
    <p:sldId id="347" r:id="rId58"/>
    <p:sldId id="390" r:id="rId59"/>
    <p:sldId id="300" r:id="rId60"/>
    <p:sldId id="261" r:id="rId61"/>
  </p:sldIdLst>
  <p:sldSz cx="9144000" cy="6858000" type="screen4x3"/>
  <p:notesSz cx="6669088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0000"/>
    <a:srgbClr val="FF5050"/>
    <a:srgbClr val="FDC6B5"/>
    <a:srgbClr val="FFFF66"/>
    <a:srgbClr val="FFFF99"/>
    <a:srgbClr val="FFFFCC"/>
    <a:srgbClr val="E7240F"/>
    <a:srgbClr val="CCFF66"/>
    <a:srgbClr val="D2D0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08" autoAdjust="0"/>
  </p:normalViewPr>
  <p:slideViewPr>
    <p:cSldViewPr>
      <p:cViewPr>
        <p:scale>
          <a:sx n="100" d="100"/>
          <a:sy n="100" d="100"/>
        </p:scale>
        <p:origin x="-1944" y="-3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2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3723FE-C031-4DA0-87EB-C03AC2F80247}" type="doc">
      <dgm:prSet loTypeId="urn:microsoft.com/office/officeart/2005/8/layout/process1" loCatId="process" qsTypeId="urn:microsoft.com/office/officeart/2005/8/quickstyle/3d6" qsCatId="3D" csTypeId="urn:microsoft.com/office/officeart/2005/8/colors/accent6_2" csCatId="accent6" phldr="1"/>
      <dgm:spPr/>
    </dgm:pt>
    <dgm:pt modelId="{6F6203C9-622C-4392-808C-EECA54863361}">
      <dgm:prSet phldrT="[텍스트]"/>
      <dgm:spPr/>
      <dgm:t>
        <a:bodyPr/>
        <a:lstStyle/>
        <a:p>
          <a:pPr latinLnBrk="1"/>
          <a:r>
            <a:rPr lang="en-US" altLang="ko-KR" dirty="0" smtClean="0"/>
            <a:t>Input (Segmentation)</a:t>
          </a:r>
          <a:endParaRPr lang="ko-KR" altLang="en-US" dirty="0"/>
        </a:p>
      </dgm:t>
    </dgm:pt>
    <dgm:pt modelId="{FF2F6FF1-DA57-40CE-964A-1B15F714FD68}" type="parTrans" cxnId="{870F950A-6259-4F33-ABB2-1C597F87E8C8}">
      <dgm:prSet/>
      <dgm:spPr/>
      <dgm:t>
        <a:bodyPr/>
        <a:lstStyle/>
        <a:p>
          <a:pPr latinLnBrk="1"/>
          <a:endParaRPr lang="ko-KR" altLang="en-US"/>
        </a:p>
      </dgm:t>
    </dgm:pt>
    <dgm:pt modelId="{B6754540-4F21-4BE0-88E2-14C8F5DCA441}" type="sibTrans" cxnId="{870F950A-6259-4F33-ABB2-1C597F87E8C8}">
      <dgm:prSet/>
      <dgm:spPr/>
      <dgm:t>
        <a:bodyPr/>
        <a:lstStyle/>
        <a:p>
          <a:pPr latinLnBrk="1"/>
          <a:endParaRPr lang="ko-KR" altLang="en-US"/>
        </a:p>
      </dgm:t>
    </dgm:pt>
    <dgm:pt modelId="{B3C90FA4-6F90-42B8-8B69-42CA88205BCD}">
      <dgm:prSet phldrT="[텍스트]"/>
      <dgm:spPr/>
      <dgm:t>
        <a:bodyPr/>
        <a:lstStyle/>
        <a:p>
          <a:pPr latinLnBrk="1"/>
          <a:r>
            <a:rPr lang="en-US" altLang="ko-KR" dirty="0" smtClean="0"/>
            <a:t>Change Detection</a:t>
          </a:r>
          <a:endParaRPr lang="ko-KR" altLang="en-US" dirty="0"/>
        </a:p>
      </dgm:t>
    </dgm:pt>
    <dgm:pt modelId="{6061A073-C8D9-4421-9302-D985031EFDA4}" type="parTrans" cxnId="{DE62EAA9-E75C-419D-AC9A-89E8722286A7}">
      <dgm:prSet/>
      <dgm:spPr/>
      <dgm:t>
        <a:bodyPr/>
        <a:lstStyle/>
        <a:p>
          <a:pPr latinLnBrk="1"/>
          <a:endParaRPr lang="ko-KR" altLang="en-US"/>
        </a:p>
      </dgm:t>
    </dgm:pt>
    <dgm:pt modelId="{1D862156-DC75-4D1E-80D5-1BD9F3A57835}" type="sibTrans" cxnId="{DE62EAA9-E75C-419D-AC9A-89E8722286A7}">
      <dgm:prSet/>
      <dgm:spPr/>
      <dgm:t>
        <a:bodyPr/>
        <a:lstStyle/>
        <a:p>
          <a:pPr latinLnBrk="1"/>
          <a:endParaRPr lang="ko-KR" altLang="en-US"/>
        </a:p>
      </dgm:t>
    </dgm:pt>
    <dgm:pt modelId="{BCED3FA4-2802-4AD2-AEED-9F512F12EE88}">
      <dgm:prSet phldrT="[텍스트]"/>
      <dgm:spPr/>
      <dgm:t>
        <a:bodyPr/>
        <a:lstStyle/>
        <a:p>
          <a:pPr latinLnBrk="1"/>
          <a:r>
            <a:rPr lang="en-US" altLang="ko-KR" dirty="0" smtClean="0"/>
            <a:t>Output (Delta File)</a:t>
          </a:r>
          <a:endParaRPr lang="ko-KR" altLang="en-US" dirty="0"/>
        </a:p>
      </dgm:t>
    </dgm:pt>
    <dgm:pt modelId="{296E8B7A-2989-45B6-A3F7-9D9D2093F379}" type="parTrans" cxnId="{6E377942-025C-4A10-BBCD-5FA110907B52}">
      <dgm:prSet/>
      <dgm:spPr/>
      <dgm:t>
        <a:bodyPr/>
        <a:lstStyle/>
        <a:p>
          <a:pPr latinLnBrk="1"/>
          <a:endParaRPr lang="ko-KR" altLang="en-US"/>
        </a:p>
      </dgm:t>
    </dgm:pt>
    <dgm:pt modelId="{6336FB77-6C61-4912-893E-EC909508177C}" type="sibTrans" cxnId="{6E377942-025C-4A10-BBCD-5FA110907B52}">
      <dgm:prSet/>
      <dgm:spPr/>
      <dgm:t>
        <a:bodyPr/>
        <a:lstStyle/>
        <a:p>
          <a:pPr latinLnBrk="1"/>
          <a:endParaRPr lang="ko-KR" altLang="en-US"/>
        </a:p>
      </dgm:t>
    </dgm:pt>
    <dgm:pt modelId="{1E454A69-5664-48F6-8E59-189AFA4C9666}" type="pres">
      <dgm:prSet presAssocID="{4A3723FE-C031-4DA0-87EB-C03AC2F80247}" presName="Name0" presStyleCnt="0">
        <dgm:presLayoutVars>
          <dgm:dir/>
          <dgm:resizeHandles val="exact"/>
        </dgm:presLayoutVars>
      </dgm:prSet>
      <dgm:spPr/>
    </dgm:pt>
    <dgm:pt modelId="{AC68084A-DC42-488D-AB06-726963F9EF42}" type="pres">
      <dgm:prSet presAssocID="{6F6203C9-622C-4392-808C-EECA5486336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D44BC2E-3DA2-4BB0-A1A6-DBEB1929EADF}" type="pres">
      <dgm:prSet presAssocID="{B6754540-4F21-4BE0-88E2-14C8F5DCA441}" presName="sibTrans" presStyleLbl="sibTrans2D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6FD7C344-E9CE-4993-9553-A69073556510}" type="pres">
      <dgm:prSet presAssocID="{B6754540-4F21-4BE0-88E2-14C8F5DCA441}" presName="connectorText" presStyleLbl="sibTrans2D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73364FDD-4498-4082-ADDF-79CB2DE18DD2}" type="pres">
      <dgm:prSet presAssocID="{B3C90FA4-6F90-42B8-8B69-42CA88205BC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5AA50CD-1C03-4AED-993B-B5E397AA3890}" type="pres">
      <dgm:prSet presAssocID="{1D862156-DC75-4D1E-80D5-1BD9F3A57835}" presName="sibTrans" presStyleLbl="sibTrans2D1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E4FC5CA3-B8CC-45F4-AD07-010E0B019F46}" type="pres">
      <dgm:prSet presAssocID="{1D862156-DC75-4D1E-80D5-1BD9F3A57835}" presName="connectorText" presStyleLbl="sibTrans2D1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21CEE321-ACAC-4578-89EA-BC16C2CEC84F}" type="pres">
      <dgm:prSet presAssocID="{BCED3FA4-2802-4AD2-AEED-9F512F12EE8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E5E3AE62-D02C-4489-B4CA-53DAA28C8131}" type="presOf" srcId="{1D862156-DC75-4D1E-80D5-1BD9F3A57835}" destId="{E4FC5CA3-B8CC-45F4-AD07-010E0B019F46}" srcOrd="1" destOrd="0" presId="urn:microsoft.com/office/officeart/2005/8/layout/process1"/>
    <dgm:cxn modelId="{497C279F-0D42-4F14-B7A5-B63F6398A45F}" type="presOf" srcId="{1D862156-DC75-4D1E-80D5-1BD9F3A57835}" destId="{05AA50CD-1C03-4AED-993B-B5E397AA3890}" srcOrd="0" destOrd="0" presId="urn:microsoft.com/office/officeart/2005/8/layout/process1"/>
    <dgm:cxn modelId="{DE62EAA9-E75C-419D-AC9A-89E8722286A7}" srcId="{4A3723FE-C031-4DA0-87EB-C03AC2F80247}" destId="{B3C90FA4-6F90-42B8-8B69-42CA88205BCD}" srcOrd="1" destOrd="0" parTransId="{6061A073-C8D9-4421-9302-D985031EFDA4}" sibTransId="{1D862156-DC75-4D1E-80D5-1BD9F3A57835}"/>
    <dgm:cxn modelId="{0EF7DA41-46A7-4BDD-AF69-F184CBB63712}" type="presOf" srcId="{B3C90FA4-6F90-42B8-8B69-42CA88205BCD}" destId="{73364FDD-4498-4082-ADDF-79CB2DE18DD2}" srcOrd="0" destOrd="0" presId="urn:microsoft.com/office/officeart/2005/8/layout/process1"/>
    <dgm:cxn modelId="{FEC6B447-38AA-44DC-93CE-2234E5CC0EB1}" type="presOf" srcId="{6F6203C9-622C-4392-808C-EECA54863361}" destId="{AC68084A-DC42-488D-AB06-726963F9EF42}" srcOrd="0" destOrd="0" presId="urn:microsoft.com/office/officeart/2005/8/layout/process1"/>
    <dgm:cxn modelId="{ED6D9ED8-88D9-4CDA-8438-158E5D65175A}" type="presOf" srcId="{BCED3FA4-2802-4AD2-AEED-9F512F12EE88}" destId="{21CEE321-ACAC-4578-89EA-BC16C2CEC84F}" srcOrd="0" destOrd="0" presId="urn:microsoft.com/office/officeart/2005/8/layout/process1"/>
    <dgm:cxn modelId="{6E377942-025C-4A10-BBCD-5FA110907B52}" srcId="{4A3723FE-C031-4DA0-87EB-C03AC2F80247}" destId="{BCED3FA4-2802-4AD2-AEED-9F512F12EE88}" srcOrd="2" destOrd="0" parTransId="{296E8B7A-2989-45B6-A3F7-9D9D2093F379}" sibTransId="{6336FB77-6C61-4912-893E-EC909508177C}"/>
    <dgm:cxn modelId="{870F950A-6259-4F33-ABB2-1C597F87E8C8}" srcId="{4A3723FE-C031-4DA0-87EB-C03AC2F80247}" destId="{6F6203C9-622C-4392-808C-EECA54863361}" srcOrd="0" destOrd="0" parTransId="{FF2F6FF1-DA57-40CE-964A-1B15F714FD68}" sibTransId="{B6754540-4F21-4BE0-88E2-14C8F5DCA441}"/>
    <dgm:cxn modelId="{50333F2B-2721-4EAD-B64D-C4E6526685E2}" type="presOf" srcId="{B6754540-4F21-4BE0-88E2-14C8F5DCA441}" destId="{6FD7C344-E9CE-4993-9553-A69073556510}" srcOrd="1" destOrd="0" presId="urn:microsoft.com/office/officeart/2005/8/layout/process1"/>
    <dgm:cxn modelId="{56208262-8293-4236-9D94-2F4052655E8F}" type="presOf" srcId="{4A3723FE-C031-4DA0-87EB-C03AC2F80247}" destId="{1E454A69-5664-48F6-8E59-189AFA4C9666}" srcOrd="0" destOrd="0" presId="urn:microsoft.com/office/officeart/2005/8/layout/process1"/>
    <dgm:cxn modelId="{DB0BBA63-C715-4F59-A7E1-5D91D397994B}" type="presOf" srcId="{B6754540-4F21-4BE0-88E2-14C8F5DCA441}" destId="{7D44BC2E-3DA2-4BB0-A1A6-DBEB1929EADF}" srcOrd="0" destOrd="0" presId="urn:microsoft.com/office/officeart/2005/8/layout/process1"/>
    <dgm:cxn modelId="{4C327EA9-D4EB-4827-9BC8-B102B1E93B63}" type="presParOf" srcId="{1E454A69-5664-48F6-8E59-189AFA4C9666}" destId="{AC68084A-DC42-488D-AB06-726963F9EF42}" srcOrd="0" destOrd="0" presId="urn:microsoft.com/office/officeart/2005/8/layout/process1"/>
    <dgm:cxn modelId="{4E06A7CD-F228-45C7-8B17-0792E916F605}" type="presParOf" srcId="{1E454A69-5664-48F6-8E59-189AFA4C9666}" destId="{7D44BC2E-3DA2-4BB0-A1A6-DBEB1929EADF}" srcOrd="1" destOrd="0" presId="urn:microsoft.com/office/officeart/2005/8/layout/process1"/>
    <dgm:cxn modelId="{8B3F1BD4-C7BB-4BEA-857A-FD3F6DF5EA93}" type="presParOf" srcId="{7D44BC2E-3DA2-4BB0-A1A6-DBEB1929EADF}" destId="{6FD7C344-E9CE-4993-9553-A69073556510}" srcOrd="0" destOrd="0" presId="urn:microsoft.com/office/officeart/2005/8/layout/process1"/>
    <dgm:cxn modelId="{ECC9AD55-A1B1-4289-A651-71218E7A4A04}" type="presParOf" srcId="{1E454A69-5664-48F6-8E59-189AFA4C9666}" destId="{73364FDD-4498-4082-ADDF-79CB2DE18DD2}" srcOrd="2" destOrd="0" presId="urn:microsoft.com/office/officeart/2005/8/layout/process1"/>
    <dgm:cxn modelId="{20B10F1A-DE79-4580-87E3-754FDB1783D2}" type="presParOf" srcId="{1E454A69-5664-48F6-8E59-189AFA4C9666}" destId="{05AA50CD-1C03-4AED-993B-B5E397AA3890}" srcOrd="3" destOrd="0" presId="urn:microsoft.com/office/officeart/2005/8/layout/process1"/>
    <dgm:cxn modelId="{64D9E240-31AC-41B0-AE2B-342BBEC2F8E1}" type="presParOf" srcId="{05AA50CD-1C03-4AED-993B-B5E397AA3890}" destId="{E4FC5CA3-B8CC-45F4-AD07-010E0B019F46}" srcOrd="0" destOrd="0" presId="urn:microsoft.com/office/officeart/2005/8/layout/process1"/>
    <dgm:cxn modelId="{CFD6169D-16E5-4423-8966-19A3FF8F8669}" type="presParOf" srcId="{1E454A69-5664-48F6-8E59-189AFA4C9666}" destId="{21CEE321-ACAC-4578-89EA-BC16C2CEC84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68084A-DC42-488D-AB06-726963F9EF42}">
      <dsp:nvSpPr>
        <dsp:cNvPr id="0" name=""/>
        <dsp:cNvSpPr/>
      </dsp:nvSpPr>
      <dsp:spPr>
        <a:xfrm>
          <a:off x="5949" y="366664"/>
          <a:ext cx="1778119" cy="106687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900" kern="1200" dirty="0" smtClean="0"/>
            <a:t>Input (Segmentation)</a:t>
          </a:r>
          <a:endParaRPr lang="ko-KR" altLang="en-US" sz="1900" kern="1200" dirty="0"/>
        </a:p>
      </dsp:txBody>
      <dsp:txXfrm>
        <a:off x="37197" y="397912"/>
        <a:ext cx="1715623" cy="1004375"/>
      </dsp:txXfrm>
    </dsp:sp>
    <dsp:sp modelId="{7D44BC2E-3DA2-4BB0-A1A6-DBEB1929EADF}">
      <dsp:nvSpPr>
        <dsp:cNvPr id="0" name=""/>
        <dsp:cNvSpPr/>
      </dsp:nvSpPr>
      <dsp:spPr>
        <a:xfrm>
          <a:off x="1961880" y="679613"/>
          <a:ext cx="376961" cy="4409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6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z="-25400" prstMaterial="plastic">
          <a:bevelT w="25400" h="25400"/>
          <a:bevelB w="25400" h="2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600" kern="1200"/>
        </a:p>
      </dsp:txBody>
      <dsp:txXfrm>
        <a:off x="1961880" y="767808"/>
        <a:ext cx="263873" cy="264583"/>
      </dsp:txXfrm>
    </dsp:sp>
    <dsp:sp modelId="{73364FDD-4498-4082-ADDF-79CB2DE18DD2}">
      <dsp:nvSpPr>
        <dsp:cNvPr id="0" name=""/>
        <dsp:cNvSpPr/>
      </dsp:nvSpPr>
      <dsp:spPr>
        <a:xfrm>
          <a:off x="2495316" y="366664"/>
          <a:ext cx="1778119" cy="106687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900" kern="1200" dirty="0" smtClean="0"/>
            <a:t>Change Detection</a:t>
          </a:r>
          <a:endParaRPr lang="ko-KR" altLang="en-US" sz="1900" kern="1200" dirty="0"/>
        </a:p>
      </dsp:txBody>
      <dsp:txXfrm>
        <a:off x="2526564" y="397912"/>
        <a:ext cx="1715623" cy="1004375"/>
      </dsp:txXfrm>
    </dsp:sp>
    <dsp:sp modelId="{05AA50CD-1C03-4AED-993B-B5E397AA3890}">
      <dsp:nvSpPr>
        <dsp:cNvPr id="0" name=""/>
        <dsp:cNvSpPr/>
      </dsp:nvSpPr>
      <dsp:spPr>
        <a:xfrm>
          <a:off x="4451247" y="679613"/>
          <a:ext cx="376961" cy="4409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tint val="6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z="-25400" prstMaterial="plastic">
          <a:bevelT w="25400" h="25400"/>
          <a:bevelB w="25400" h="2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600" kern="1200"/>
        </a:p>
      </dsp:txBody>
      <dsp:txXfrm>
        <a:off x="4451247" y="767808"/>
        <a:ext cx="263873" cy="264583"/>
      </dsp:txXfrm>
    </dsp:sp>
    <dsp:sp modelId="{21CEE321-ACAC-4578-89EA-BC16C2CEC84F}">
      <dsp:nvSpPr>
        <dsp:cNvPr id="0" name=""/>
        <dsp:cNvSpPr/>
      </dsp:nvSpPr>
      <dsp:spPr>
        <a:xfrm>
          <a:off x="4984683" y="366664"/>
          <a:ext cx="1778119" cy="106687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900" kern="1200" dirty="0" smtClean="0"/>
            <a:t>Output (Delta File)</a:t>
          </a:r>
          <a:endParaRPr lang="ko-KR" altLang="en-US" sz="1900" kern="1200" dirty="0"/>
        </a:p>
      </dsp:txBody>
      <dsp:txXfrm>
        <a:off x="5015931" y="397912"/>
        <a:ext cx="1715623" cy="1004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3.jpeg>
</file>

<file path=ppt/media/image4.gif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C30D6-7FC8-4675-9D7B-75F69B449A2C}" type="datetimeFigureOut">
              <a:rPr lang="ko-KR" altLang="en-US" smtClean="0"/>
              <a:t>2011-06-29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66750" y="4716463"/>
            <a:ext cx="5335588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D9556-BBF2-4AFE-9C89-49C9D73A4A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835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233363"/>
            <a:ext cx="496252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3777607" y="9430093"/>
            <a:ext cx="2889938" cy="496412"/>
          </a:xfrm>
          <a:prstGeom prst="rect">
            <a:avLst/>
          </a:prstGeom>
        </p:spPr>
        <p:txBody>
          <a:bodyPr/>
          <a:lstStyle/>
          <a:p>
            <a:fld id="{E1F218CC-981A-4E1A-BC31-F6D8E5B0BA0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915CE-DEBD-4A47-BF96-224F81E542F1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915CE-DEBD-4A47-BF96-224F81E542F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915CE-DEBD-4A47-BF96-224F81E542F1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D9556-BBF2-4AFE-9C89-49C9D73A4A9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07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37C969-CD8F-4690-B14C-22777E8EDB27}" type="slidenum">
              <a:rPr lang="ko-KR" altLang="en-US" smtClean="0"/>
              <a:pPr/>
              <a:t>60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857364"/>
            <a:ext cx="7772400" cy="1470025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92939" y="3571876"/>
            <a:ext cx="7758122" cy="17526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 dirty="0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714348" y="3428206"/>
            <a:ext cx="7715304" cy="158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A00000"/>
              </a:buCl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742950" indent="-285750">
              <a:buClr>
                <a:srgbClr val="A00000"/>
              </a:buClr>
              <a:buFont typeface="Arial" pitchFamily="34" charset="0"/>
              <a:buChar char="−"/>
              <a:defRPr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>
              <a:buClr>
                <a:srgbClr val="A00000"/>
              </a:buClr>
              <a:defRPr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buClr>
                <a:srgbClr val="A00000"/>
              </a:buClr>
              <a:buFont typeface="Arial" pitchFamily="34" charset="0"/>
              <a:buChar char="−"/>
              <a:defRPr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>
              <a:buClr>
                <a:srgbClr val="A00000"/>
              </a:buClr>
              <a:defRPr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그림 6" descr="IDB-bluelogo.jpg"/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20616" y="6237312"/>
            <a:ext cx="887943" cy="599424"/>
          </a:xfrm>
          <a:prstGeom prst="rect">
            <a:avLst/>
          </a:prstGeom>
        </p:spPr>
      </p:pic>
      <p:cxnSp>
        <p:nvCxnSpPr>
          <p:cNvPr id="8" name="직선 연결선 7"/>
          <p:cNvCxnSpPr/>
          <p:nvPr userDrawn="1"/>
        </p:nvCxnSpPr>
        <p:spPr>
          <a:xfrm>
            <a:off x="0" y="928335"/>
            <a:ext cx="91440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8801104" cy="7858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71448" y="1071546"/>
            <a:ext cx="8801104" cy="5429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250529" y="6572272"/>
            <a:ext cx="642942" cy="214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36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rgbClr val="C00000"/>
        </a:buClr>
        <a:buFont typeface="Wingdings" pitchFamily="2" charset="2"/>
        <a:buChar char="§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1" hangingPunct="1">
        <a:spcBef>
          <a:spcPct val="20000"/>
        </a:spcBef>
        <a:buClr>
          <a:srgbClr val="C00000"/>
        </a:buClr>
        <a:buFont typeface="Corbe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1" hangingPunct="1">
        <a:spcBef>
          <a:spcPct val="20000"/>
        </a:spcBef>
        <a:buClr>
          <a:srgbClr val="C00000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1" hangingPunct="1">
        <a:spcBef>
          <a:spcPct val="20000"/>
        </a:spcBef>
        <a:buClr>
          <a:srgbClr val="C00000"/>
        </a:buClr>
        <a:buFont typeface="Corbel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1" hangingPunct="1">
        <a:spcBef>
          <a:spcPct val="20000"/>
        </a:spcBef>
        <a:buClr>
          <a:srgbClr val="C00000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214554"/>
            <a:ext cx="7772400" cy="928694"/>
          </a:xfrm>
        </p:spPr>
        <p:txBody>
          <a:bodyPr>
            <a:no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VIPS: a Vision-based Page Segmentation Algorithm</a:t>
            </a:r>
            <a:endParaRPr lang="ko-KR" altLang="ko-KR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92939" y="3571876"/>
            <a:ext cx="7758122" cy="3000396"/>
          </a:xfrm>
        </p:spPr>
        <p:txBody>
          <a:bodyPr>
            <a:normAutofit/>
          </a:bodyPr>
          <a:lstStyle/>
          <a:p>
            <a:pPr latinLnBrk="0"/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Deng </a:t>
            </a:r>
            <a:r>
              <a:rPr lang="en-US" altLang="ko-K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Cai</a:t>
            </a:r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altLang="ko-K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Shipeng</a:t>
            </a:r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Yu, </a:t>
            </a:r>
            <a:r>
              <a:rPr lang="en-US" altLang="ko-K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Ji-Rong</a:t>
            </a:r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Wen, Wei-Ying 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</a:t>
            </a:r>
          </a:p>
          <a:p>
            <a:pPr latinLnBrk="0"/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2003 Microsoft Research </a:t>
            </a:r>
            <a:r>
              <a:rPr lang="en-US" altLang="ko-K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TechReport</a:t>
            </a:r>
            <a:endParaRPr lang="en-US" altLang="ko-KR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atinLnBrk="0"/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Microsoft Research Asia</a:t>
            </a:r>
          </a:p>
          <a:p>
            <a:pPr latinLnBrk="0"/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College of Computer Science at Zhejiang University</a:t>
            </a:r>
          </a:p>
          <a:p>
            <a:pPr latinLnBrk="0"/>
            <a:r>
              <a:rPr lang="en-US" altLang="ko-K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Institute for Computer Science, University of Munich (LMU) </a:t>
            </a:r>
          </a:p>
          <a:p>
            <a:pPr algn="r"/>
            <a:endParaRPr lang="en-US" altLang="ko-KR" dirty="0" smtClean="0"/>
          </a:p>
          <a:p>
            <a:pPr algn="r"/>
            <a:r>
              <a:rPr lang="en-US" altLang="ko-KR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July 6,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2011</a:t>
            </a:r>
          </a:p>
          <a:p>
            <a:pPr algn="r"/>
            <a:r>
              <a:rPr lang="en-US" altLang="ko-K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Heegook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Jun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20200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In the sense of human perception, it is always the case that people view a web page as different semantic objects rather than a single object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We propose </a:t>
            </a:r>
            <a:r>
              <a:rPr lang="en-US" altLang="ko-KR" b="1" dirty="0" smtClean="0">
                <a:solidFill>
                  <a:srgbClr val="00B0F0"/>
                </a:solidFill>
              </a:rPr>
              <a:t>VIPS(Vision-based Page Segmentation)</a:t>
            </a:r>
            <a:r>
              <a:rPr lang="en-US" altLang="ko-KR" dirty="0" smtClean="0"/>
              <a:t> algorithm to extract the semantic structure for a web page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40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Introduction</a:t>
            </a:r>
          </a:p>
          <a:p>
            <a:r>
              <a:rPr lang="en-US" altLang="ko-KR" sz="2800" dirty="0" smtClean="0">
                <a:solidFill>
                  <a:srgbClr val="A00000"/>
                </a:solidFill>
              </a:rPr>
              <a:t>Related Work</a:t>
            </a:r>
          </a:p>
          <a:p>
            <a:r>
              <a:rPr lang="en-US" altLang="ko-KR" sz="2800" dirty="0" smtClean="0"/>
              <a:t>Vision-based Content Structure for Web Pages</a:t>
            </a:r>
          </a:p>
          <a:p>
            <a:r>
              <a:rPr lang="en-US" altLang="ko-KR" sz="2800" dirty="0" smtClean="0"/>
              <a:t>The VIPS Algorithm</a:t>
            </a:r>
          </a:p>
          <a:p>
            <a:r>
              <a:rPr lang="en-US" altLang="ko-KR" sz="2800" dirty="0" smtClean="0"/>
              <a:t>Experiments</a:t>
            </a:r>
          </a:p>
          <a:p>
            <a:r>
              <a:rPr lang="en-US" altLang="ko-KR" sz="2800" dirty="0" smtClean="0"/>
              <a:t>Conclusion</a:t>
            </a:r>
            <a:endParaRPr lang="ko-KR" altLang="en-US" sz="2800" dirty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562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Related Work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Many researchers have considered using the </a:t>
            </a:r>
            <a:r>
              <a:rPr lang="en-US" altLang="ko-KR" dirty="0" smtClean="0">
                <a:solidFill>
                  <a:srgbClr val="0070C0"/>
                </a:solidFill>
              </a:rPr>
              <a:t>tag information </a:t>
            </a:r>
            <a:r>
              <a:rPr lang="en-US" altLang="ko-KR" dirty="0" smtClean="0"/>
              <a:t>and dividing the page based on the type of the tags</a:t>
            </a:r>
          </a:p>
          <a:p>
            <a:pPr lvl="1"/>
            <a:r>
              <a:rPr lang="en-US" altLang="ko-KR" dirty="0" smtClean="0"/>
              <a:t>&lt;p&gt;, &lt;TABLE&gt;, &lt;UL&gt;, &lt;H1&gt; ~ &lt;H6&gt;</a:t>
            </a:r>
          </a:p>
          <a:p>
            <a:pPr lvl="1"/>
            <a:r>
              <a:rPr lang="en-US" altLang="ko-KR" dirty="0" err="1" smtClean="0"/>
              <a:t>Diao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Kaasinen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Buyukkokten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/>
              <a:t>Some other </a:t>
            </a:r>
            <a:r>
              <a:rPr lang="en-US" altLang="ko-KR" dirty="0" err="1"/>
              <a:t>alogrithms</a:t>
            </a:r>
            <a:r>
              <a:rPr lang="en-US" altLang="ko-KR" dirty="0"/>
              <a:t> also make use of the content or </a:t>
            </a:r>
            <a:r>
              <a:rPr lang="en-US" altLang="ko-KR" dirty="0">
                <a:solidFill>
                  <a:srgbClr val="0070C0"/>
                </a:solidFill>
              </a:rPr>
              <a:t>link information</a:t>
            </a:r>
          </a:p>
          <a:p>
            <a:pPr lvl="1"/>
            <a:r>
              <a:rPr lang="en-US" altLang="ko-KR" dirty="0" err="1"/>
              <a:t>Embley</a:t>
            </a:r>
            <a:r>
              <a:rPr lang="en-US" altLang="ko-KR" dirty="0"/>
              <a:t>, </a:t>
            </a:r>
            <a:r>
              <a:rPr lang="en-US" altLang="ko-KR" dirty="0" err="1"/>
              <a:t>Buttler</a:t>
            </a:r>
            <a:r>
              <a:rPr lang="en-US" altLang="ko-KR" dirty="0"/>
              <a:t>, </a:t>
            </a:r>
            <a:r>
              <a:rPr lang="en-US" altLang="ko-KR" dirty="0" err="1"/>
              <a:t>Chakrabarti</a:t>
            </a:r>
            <a:r>
              <a:rPr lang="en-US" altLang="ko-KR" dirty="0"/>
              <a:t>, Bar-</a:t>
            </a:r>
            <a:r>
              <a:rPr lang="en-US" altLang="ko-KR" dirty="0" err="1"/>
              <a:t>Yossef</a:t>
            </a:r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913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Related Work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FOM(Function-based Object Model) is proposed by Chen for content understanding and adaptation</a:t>
            </a:r>
          </a:p>
          <a:p>
            <a:pPr lvl="1"/>
            <a:r>
              <a:rPr lang="en-US" altLang="ko-KR" dirty="0" smtClean="0"/>
              <a:t>Function type can be defined to each </a:t>
            </a:r>
            <a:r>
              <a:rPr lang="en-US" altLang="ko-KR" dirty="0" smtClean="0">
                <a:solidFill>
                  <a:srgbClr val="0070C0"/>
                </a:solidFill>
              </a:rPr>
              <a:t>object</a:t>
            </a:r>
            <a:r>
              <a:rPr lang="en-US" altLang="ko-KR" dirty="0" smtClean="0"/>
              <a:t> and helps to build a hierarchical structure for the page</a:t>
            </a:r>
          </a:p>
          <a:p>
            <a:pPr lvl="1"/>
            <a:r>
              <a:rPr lang="en-US" altLang="ko-KR" dirty="0" smtClean="0"/>
              <a:t>However, the grouping rules and the functions are hard to define accurately, and thus make the whole process very inflexible</a:t>
            </a:r>
          </a:p>
          <a:p>
            <a:endParaRPr lang="en-US" altLang="ko-KR" dirty="0" smtClean="0"/>
          </a:p>
          <a:p>
            <a:r>
              <a:rPr lang="en-US" altLang="ko-KR" dirty="0" smtClean="0">
                <a:solidFill>
                  <a:srgbClr val="A00000"/>
                </a:solidFill>
              </a:rPr>
              <a:t>All of the above methods fail</a:t>
            </a:r>
            <a:r>
              <a:rPr lang="en-US" altLang="ko-KR" dirty="0" smtClean="0"/>
              <a:t> to take into account visual structure of the web page</a:t>
            </a:r>
          </a:p>
          <a:p>
            <a:pPr lvl="1"/>
            <a:r>
              <a:rPr lang="en-US" altLang="ko-KR" dirty="0" smtClean="0"/>
              <a:t>We propose a new algorithm VIPS</a:t>
            </a:r>
          </a:p>
          <a:p>
            <a:pPr lvl="1"/>
            <a:r>
              <a:rPr lang="en-US" altLang="ko-KR" dirty="0" smtClean="0"/>
              <a:t>To semantically segment the web page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657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Introduction</a:t>
            </a:r>
          </a:p>
          <a:p>
            <a:r>
              <a:rPr lang="en-US" altLang="ko-KR" sz="2800" dirty="0" smtClean="0"/>
              <a:t>Related Work</a:t>
            </a:r>
          </a:p>
          <a:p>
            <a:r>
              <a:rPr lang="en-US" altLang="ko-KR" sz="2800" dirty="0" smtClean="0">
                <a:solidFill>
                  <a:srgbClr val="A00000"/>
                </a:solidFill>
              </a:rPr>
              <a:t>Vision-based Content Structure for Web Pages</a:t>
            </a:r>
          </a:p>
          <a:p>
            <a:r>
              <a:rPr lang="en-US" altLang="ko-KR" sz="2800" dirty="0" smtClean="0"/>
              <a:t>The VIPS Algorithm</a:t>
            </a:r>
          </a:p>
          <a:p>
            <a:r>
              <a:rPr lang="en-US" altLang="ko-KR" sz="2800" dirty="0" smtClean="0"/>
              <a:t>Experiments</a:t>
            </a:r>
          </a:p>
          <a:p>
            <a:r>
              <a:rPr lang="en-US" altLang="ko-KR" sz="2800" dirty="0" smtClean="0"/>
              <a:t>Conclusion</a:t>
            </a:r>
            <a:endParaRPr lang="ko-KR" altLang="en-US" sz="2800" dirty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585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Vision-based Content Structure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We define the </a:t>
            </a:r>
            <a:r>
              <a:rPr lang="en-US" altLang="ko-KR" b="1" dirty="0" smtClean="0">
                <a:solidFill>
                  <a:srgbClr val="00B0F0"/>
                </a:solidFill>
              </a:rPr>
              <a:t>basic object</a:t>
            </a:r>
            <a:r>
              <a:rPr lang="en-US" altLang="ko-KR" dirty="0" smtClean="0"/>
              <a:t> as the </a:t>
            </a:r>
            <a:r>
              <a:rPr lang="en-US" altLang="ko-KR" dirty="0" smtClean="0">
                <a:solidFill>
                  <a:srgbClr val="00B0F0"/>
                </a:solidFill>
              </a:rPr>
              <a:t>leaf node in the DOM tree</a:t>
            </a:r>
            <a:r>
              <a:rPr lang="en-US" altLang="ko-KR" dirty="0" smtClean="0"/>
              <a:t> that can not be decomposed any more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We propose the </a:t>
            </a:r>
            <a:r>
              <a:rPr lang="en-US" altLang="ko-KR" dirty="0" smtClean="0">
                <a:solidFill>
                  <a:srgbClr val="A00000"/>
                </a:solidFill>
              </a:rPr>
              <a:t>vision-based content structure</a:t>
            </a:r>
            <a:r>
              <a:rPr lang="en-US" altLang="ko-KR" dirty="0" smtClean="0"/>
              <a:t>, where every node, called a </a:t>
            </a:r>
            <a:r>
              <a:rPr lang="en-US" altLang="ko-KR" dirty="0" smtClean="0">
                <a:solidFill>
                  <a:srgbClr val="0070C0"/>
                </a:solidFill>
              </a:rPr>
              <a:t>block</a:t>
            </a:r>
            <a:r>
              <a:rPr lang="en-US" altLang="ko-KR" dirty="0" smtClean="0"/>
              <a:t>, is a </a:t>
            </a:r>
            <a:r>
              <a:rPr lang="en-US" altLang="ko-KR" dirty="0" smtClean="0">
                <a:solidFill>
                  <a:srgbClr val="0070C0"/>
                </a:solidFill>
              </a:rPr>
              <a:t>basic object </a:t>
            </a:r>
            <a:r>
              <a:rPr lang="en-US" altLang="ko-KR" dirty="0" smtClean="0"/>
              <a:t>or a </a:t>
            </a:r>
            <a:r>
              <a:rPr lang="en-US" altLang="ko-KR" dirty="0" smtClean="0">
                <a:solidFill>
                  <a:srgbClr val="0070C0"/>
                </a:solidFill>
              </a:rPr>
              <a:t>set of basic objects</a:t>
            </a:r>
          </a:p>
          <a:p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/>
              <a:t>The nodes in the vision-based content structure 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sz="2400" dirty="0" smtClean="0"/>
              <a:t>do not necessarily correspond to the nodes in the DOM tree</a:t>
            </a:r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820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A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Process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5" name="정육면체 4"/>
          <p:cNvSpPr/>
          <p:nvPr/>
        </p:nvSpPr>
        <p:spPr>
          <a:xfrm>
            <a:off x="3134122" y="1880828"/>
            <a:ext cx="3091780" cy="2088232"/>
          </a:xfrm>
          <a:prstGeom prst="cub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3" descr="C:\Users\Administrator\Desktop\새 폴더\Binary%20tr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951" y="1705744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dministrator\Desktop\새 폴더\htm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87012"/>
            <a:ext cx="2232248" cy="167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dministrator\Desktop\새 폴더\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4" t="42404" r="2910" b="2463"/>
          <a:stretch/>
        </p:blipFill>
        <p:spPr bwMode="auto">
          <a:xfrm>
            <a:off x="1763688" y="4933472"/>
            <a:ext cx="2305903" cy="183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3921646" y="2893876"/>
            <a:ext cx="1368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VIPS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6747098" y="4144144"/>
            <a:ext cx="23042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Tree of Blocks </a:t>
            </a:r>
            <a:endParaRPr lang="en-US" altLang="ko-KR" sz="2000" b="1" dirty="0" smtClean="0"/>
          </a:p>
          <a:p>
            <a:pPr algn="ctr"/>
            <a:r>
              <a:rPr lang="en-US" altLang="ko-KR" sz="2000" b="1" dirty="0" smtClean="0"/>
              <a:t>(</a:t>
            </a:r>
            <a:r>
              <a:rPr lang="en-US" altLang="ko-KR" sz="2000" b="1" dirty="0"/>
              <a:t>vision-based </a:t>
            </a:r>
            <a:endParaRPr lang="en-US" altLang="ko-KR" sz="2000" b="1" dirty="0" smtClean="0"/>
          </a:p>
          <a:p>
            <a:pPr algn="ctr"/>
            <a:r>
              <a:rPr lang="en-US" altLang="ko-KR" sz="2000" b="1" dirty="0" smtClean="0"/>
              <a:t>content </a:t>
            </a:r>
            <a:r>
              <a:rPr lang="en-US" altLang="ko-KR" sz="2000" b="1" dirty="0"/>
              <a:t>structure)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7564" y="1854964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/>
              <a:t>DOM Tree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123728" y="4461354"/>
            <a:ext cx="14738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/>
              <a:t>Visual Info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2547897" y="2664931"/>
            <a:ext cx="501665" cy="520025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18"/>
          <p:cNvSpPr/>
          <p:nvPr/>
        </p:nvSpPr>
        <p:spPr>
          <a:xfrm>
            <a:off x="6300192" y="2664931"/>
            <a:ext cx="501665" cy="520025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원형 화살표 13"/>
          <p:cNvSpPr/>
          <p:nvPr/>
        </p:nvSpPr>
        <p:spPr>
          <a:xfrm flipV="1">
            <a:off x="2313645" y="3587778"/>
            <a:ext cx="970168" cy="862935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211344"/>
              <a:gd name="adj5" fmla="val 125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4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7" grpId="0" animBg="1"/>
      <p:bldP spid="19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297096" cy="78581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Traditional Segmentation </a:t>
            </a:r>
            <a:r>
              <a:rPr lang="en-US" altLang="ko-KR" sz="2800" dirty="0" err="1" smtClean="0"/>
              <a:t>vs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Sementic</a:t>
            </a:r>
            <a:r>
              <a:rPr lang="en-US" altLang="ko-KR" dirty="0" smtClean="0"/>
              <a:t> Block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1026" name="Picture 2" descr="C:\Users\Administrator\Desktop\그림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980728"/>
            <a:ext cx="5930901" cy="587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39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153080" cy="785810"/>
          </a:xfrm>
        </p:spPr>
        <p:txBody>
          <a:bodyPr>
            <a:normAutofit/>
          </a:bodyPr>
          <a:lstStyle/>
          <a:p>
            <a:r>
              <a:rPr lang="en-US" altLang="ko-KR" dirty="0"/>
              <a:t>Traditional Segmentation </a:t>
            </a:r>
            <a:r>
              <a:rPr lang="en-US" altLang="ko-KR" sz="2800" dirty="0" err="1"/>
              <a:t>vs</a:t>
            </a:r>
            <a:r>
              <a:rPr lang="en-US" altLang="ko-KR" dirty="0"/>
              <a:t> </a:t>
            </a:r>
            <a:r>
              <a:rPr lang="en-US" altLang="ko-KR" dirty="0" err="1"/>
              <a:t>Sementic</a:t>
            </a:r>
            <a:r>
              <a:rPr lang="en-US" altLang="ko-KR" dirty="0"/>
              <a:t> Block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2050" name="Picture 2" descr="C:\Users\Administrator\Desktop\그림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996546"/>
            <a:ext cx="5911850" cy="586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083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225088" cy="785810"/>
          </a:xfrm>
        </p:spPr>
        <p:txBody>
          <a:bodyPr>
            <a:normAutofit/>
          </a:bodyPr>
          <a:lstStyle/>
          <a:p>
            <a:r>
              <a:rPr lang="en-US" altLang="ko-KR" dirty="0"/>
              <a:t>Traditional Segmentation </a:t>
            </a:r>
            <a:r>
              <a:rPr lang="en-US" altLang="ko-KR" sz="2800" dirty="0" err="1"/>
              <a:t>vs</a:t>
            </a:r>
            <a:r>
              <a:rPr lang="en-US" altLang="ko-KR" dirty="0"/>
              <a:t> </a:t>
            </a:r>
            <a:r>
              <a:rPr lang="en-US" altLang="ko-KR" dirty="0" err="1"/>
              <a:t>Sementic</a:t>
            </a:r>
            <a:r>
              <a:rPr lang="en-US" altLang="ko-KR" dirty="0"/>
              <a:t> Block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3074" name="Picture 2" descr="C:\Users\Administrator\Desktop\그림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927100"/>
            <a:ext cx="5827713" cy="593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05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Analyzing the visual aspect of web pages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96056"/>
            <a:ext cx="8801104" cy="54292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/>
              <a:t>Simulates</a:t>
            </a:r>
            <a:r>
              <a:rPr lang="en-US" altLang="ko-KR" dirty="0" smtClean="0"/>
              <a:t> how a user understands the changes based on his </a:t>
            </a:r>
            <a:r>
              <a:rPr lang="en-US" altLang="ko-KR" b="1" dirty="0" smtClean="0"/>
              <a:t>visual perception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Preserving the visual aspect of web pages gives more </a:t>
            </a:r>
            <a:r>
              <a:rPr lang="en-US" altLang="ko-KR" b="1" dirty="0" smtClean="0"/>
              <a:t>relevant information</a:t>
            </a:r>
            <a:r>
              <a:rPr lang="en-US" altLang="ko-KR" dirty="0" smtClean="0"/>
              <a:t> to understand</a:t>
            </a:r>
          </a:p>
          <a:p>
            <a:pPr>
              <a:lnSpc>
                <a:spcPct val="150000"/>
              </a:lnSpc>
            </a:pPr>
            <a:endParaRPr lang="en-US" altLang="ko-KR" dirty="0" smtClean="0"/>
          </a:p>
        </p:txBody>
      </p:sp>
      <p:pic>
        <p:nvPicPr>
          <p:cNvPr id="5122" name="Picture 2" descr="C:\Users\Administrator\Desktop\새 폴더\intro_to_perception_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7" y="4077072"/>
            <a:ext cx="3614539" cy="262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4250529" y="6572272"/>
            <a:ext cx="642942" cy="214314"/>
          </a:xfrm>
        </p:spPr>
        <p:txBody>
          <a:bodyPr/>
          <a:lstStyle/>
          <a:p>
            <a:fld id="{4BEDD84E-25D4-4983-8AA1-2863C96F08D9}" type="slidenum">
              <a:rPr lang="ko-KR" altLang="en-US" smtClean="0"/>
              <a:pPr/>
              <a:t>2</a:t>
            </a:fld>
            <a:r>
              <a:rPr lang="en-US" altLang="ko-KR" dirty="0" smtClean="0"/>
              <a:t>/35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152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081072" cy="785810"/>
          </a:xfrm>
        </p:spPr>
        <p:txBody>
          <a:bodyPr>
            <a:normAutofit/>
          </a:bodyPr>
          <a:lstStyle/>
          <a:p>
            <a:r>
              <a:rPr lang="en-US" altLang="ko-KR" dirty="0"/>
              <a:t>Traditional Segmentation </a:t>
            </a:r>
            <a:r>
              <a:rPr lang="en-US" altLang="ko-KR" sz="2800" dirty="0" err="1"/>
              <a:t>vs</a:t>
            </a:r>
            <a:r>
              <a:rPr lang="en-US" altLang="ko-KR" dirty="0"/>
              <a:t> </a:t>
            </a:r>
            <a:r>
              <a:rPr lang="en-US" altLang="ko-KR" dirty="0" err="1"/>
              <a:t>Sementic</a:t>
            </a:r>
            <a:r>
              <a:rPr lang="en-US" altLang="ko-KR" dirty="0"/>
              <a:t> Block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4098" name="Picture 2" descr="C:\Users\Administrator\Desktop\그림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21" y="957262"/>
            <a:ext cx="5400675" cy="590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337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dministrator\Desktop\그림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28" y="1033356"/>
            <a:ext cx="4321175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Process1: Visual Block Extraction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grpSp>
        <p:nvGrpSpPr>
          <p:cNvPr id="20" name="그룹 19"/>
          <p:cNvGrpSpPr/>
          <p:nvPr/>
        </p:nvGrpSpPr>
        <p:grpSpPr>
          <a:xfrm>
            <a:off x="4572000" y="1025797"/>
            <a:ext cx="4464496" cy="669653"/>
            <a:chOff x="4572000" y="1025797"/>
            <a:chExt cx="4464496" cy="669653"/>
          </a:xfrm>
        </p:grpSpPr>
        <p:sp>
          <p:nvSpPr>
            <p:cNvPr id="5" name="직사각형 4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444208" y="1196752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VB1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572000" y="1916832"/>
            <a:ext cx="4464496" cy="3816424"/>
            <a:chOff x="4572000" y="1916832"/>
            <a:chExt cx="4464496" cy="3816424"/>
          </a:xfrm>
        </p:grpSpPr>
        <p:sp>
          <p:nvSpPr>
            <p:cNvPr id="7" name="직사각형 6"/>
            <p:cNvSpPr/>
            <p:nvPr/>
          </p:nvSpPr>
          <p:spPr>
            <a:xfrm>
              <a:off x="4572000" y="1916832"/>
              <a:ext cx="4464496" cy="381642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444208" y="3527947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VB2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572000" y="5954895"/>
            <a:ext cx="4464496" cy="424450"/>
            <a:chOff x="4572000" y="5954895"/>
            <a:chExt cx="4464496" cy="424450"/>
          </a:xfrm>
        </p:grpSpPr>
        <p:sp>
          <p:nvSpPr>
            <p:cNvPr id="22" name="직사각형 21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444208" y="5962168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VB3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572000" y="6457890"/>
            <a:ext cx="4464496" cy="400110"/>
            <a:chOff x="4572000" y="6457890"/>
            <a:chExt cx="4464496" cy="400110"/>
          </a:xfrm>
        </p:grpSpPr>
        <p:sp>
          <p:nvSpPr>
            <p:cNvPr id="10" name="직사각형 9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444208" y="6457890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VB4</a:t>
              </a:r>
            </a:p>
          </p:txBody>
        </p:sp>
      </p:grpSp>
      <p:sp>
        <p:nvSpPr>
          <p:cNvPr id="6" name="모서리가 둥근 직사각형 5"/>
          <p:cNvSpPr/>
          <p:nvPr/>
        </p:nvSpPr>
        <p:spPr>
          <a:xfrm>
            <a:off x="2339752" y="2955948"/>
            <a:ext cx="3888432" cy="2273251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627784" y="3861048"/>
            <a:ext cx="33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/>
              <a:t>O = (VB1, VB2, VB3, VB4)</a:t>
            </a:r>
          </a:p>
        </p:txBody>
      </p:sp>
    </p:spTree>
    <p:extLst>
      <p:ext uri="{BB962C8B-B14F-4D97-AF65-F5344CB8AC3E}">
        <p14:creationId xmlns:p14="http://schemas.microsoft.com/office/powerpoint/2010/main" val="1503293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Administrator\Desktop\그림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2" y="1032600"/>
            <a:ext cx="4321176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572000" y="1031155"/>
            <a:ext cx="4464496" cy="57703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153080" cy="78581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VIPS Process2: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572000" y="1025797"/>
            <a:ext cx="4464496" cy="6696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572000" y="1916832"/>
            <a:ext cx="4464496" cy="381642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572000" y="5954895"/>
            <a:ext cx="4464496" cy="4244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572000" y="6492734"/>
            <a:ext cx="4464496" cy="3087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44208" y="1196752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VB1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444208" y="3527947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444208" y="6457890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VB4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668344" y="1622099"/>
            <a:ext cx="1800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Separator1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7668344" y="5680482"/>
            <a:ext cx="1800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Separator2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668344" y="6290270"/>
            <a:ext cx="1800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>
                <a:solidFill>
                  <a:srgbClr val="C00000"/>
                </a:solidFill>
              </a:rPr>
              <a:t>Separator3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2339752" y="2943994"/>
            <a:ext cx="3888432" cy="2273251"/>
            <a:chOff x="2339752" y="2943994"/>
            <a:chExt cx="3888432" cy="2273251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2339752" y="2943994"/>
              <a:ext cx="3888432" cy="227325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627784" y="3457575"/>
              <a:ext cx="331236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/>
                <a:t> </a:t>
              </a:r>
              <a:r>
                <a:rPr lang="en-US" altLang="ko-KR" sz="2000" b="1" dirty="0" smtClean="0"/>
                <a:t>    (VB1, VB2)           </a:t>
              </a:r>
              <a:r>
                <a:rPr lang="el-GR" altLang="ko-KR" sz="2000" b="1" dirty="0" smtClean="0"/>
                <a:t>φ</a:t>
              </a:r>
              <a:r>
                <a:rPr lang="en-US" altLang="ko-KR" sz="2000" b="1" dirty="0" smtClean="0"/>
                <a:t>1</a:t>
              </a:r>
            </a:p>
            <a:p>
              <a:r>
                <a:rPr lang="en-US" altLang="ko-KR" sz="2000" b="1" dirty="0"/>
                <a:t> </a:t>
              </a:r>
              <a:r>
                <a:rPr lang="en-US" altLang="ko-KR" sz="2000" b="1" dirty="0" smtClean="0"/>
                <a:t>    (VB2, VB3)           </a:t>
              </a:r>
              <a:r>
                <a:rPr lang="el-GR" altLang="ko-KR" sz="2000" b="1" dirty="0" smtClean="0"/>
                <a:t>φ</a:t>
              </a:r>
              <a:r>
                <a:rPr lang="en-US" altLang="ko-KR" sz="2000" b="1" dirty="0" smtClean="0"/>
                <a:t>2</a:t>
              </a:r>
            </a:p>
            <a:p>
              <a:r>
                <a:rPr lang="en-US" altLang="ko-KR" sz="2000" b="1" dirty="0" smtClean="0"/>
                <a:t>     </a:t>
              </a:r>
              <a:r>
                <a:rPr lang="en-US" altLang="ko-KR" sz="2000" b="1" dirty="0"/>
                <a:t>(</a:t>
              </a:r>
              <a:r>
                <a:rPr lang="en-US" altLang="ko-KR" sz="2000" b="1" dirty="0" smtClean="0"/>
                <a:t>VB3, VB4)           </a:t>
              </a:r>
              <a:r>
                <a:rPr lang="el-GR" altLang="ko-KR" sz="2000" b="1" dirty="0" smtClean="0"/>
                <a:t>φ</a:t>
              </a:r>
              <a:r>
                <a:rPr lang="en-US" altLang="ko-KR" sz="2000" b="1" dirty="0" smtClean="0"/>
                <a:t>3</a:t>
              </a:r>
            </a:p>
            <a:p>
              <a:r>
                <a:rPr lang="en-US" altLang="ko-KR" sz="2000" b="1" dirty="0" smtClean="0"/>
                <a:t>           else           </a:t>
              </a:r>
              <a:r>
                <a:rPr lang="en-US" altLang="ko-KR" sz="2000" b="1" dirty="0"/>
                <a:t> </a:t>
              </a:r>
              <a:r>
                <a:rPr lang="en-US" altLang="ko-KR" sz="2000" b="1" dirty="0" smtClean="0"/>
                <a:t>  NULL</a:t>
              </a: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2627784" y="3906334"/>
              <a:ext cx="33123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l-GR" altLang="ko-KR" sz="2000" b="1" dirty="0" smtClean="0"/>
                <a:t>δ</a:t>
              </a:r>
              <a:r>
                <a:rPr lang="en-US" altLang="ko-KR" sz="2000" b="1" dirty="0" smtClean="0"/>
                <a:t>                         =</a:t>
              </a:r>
            </a:p>
          </p:txBody>
        </p:sp>
        <p:sp>
          <p:nvSpPr>
            <p:cNvPr id="6" name="양쪽 대괄호 5"/>
            <p:cNvSpPr/>
            <p:nvPr/>
          </p:nvSpPr>
          <p:spPr>
            <a:xfrm>
              <a:off x="2915816" y="3527947"/>
              <a:ext cx="1656184" cy="1125189"/>
            </a:xfrm>
            <a:prstGeom prst="bracketPair">
              <a:avLst>
                <a:gd name="adj" fmla="val 7355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양쪽 대괄호 28"/>
            <p:cNvSpPr/>
            <p:nvPr/>
          </p:nvSpPr>
          <p:spPr>
            <a:xfrm>
              <a:off x="4860032" y="3527947"/>
              <a:ext cx="936104" cy="1125189"/>
            </a:xfrm>
            <a:prstGeom prst="bracketPair">
              <a:avLst>
                <a:gd name="adj" fmla="val 7355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모서리가 둥근 직사각형 19"/>
          <p:cNvSpPr/>
          <p:nvPr/>
        </p:nvSpPr>
        <p:spPr>
          <a:xfrm>
            <a:off x="2339752" y="2946423"/>
            <a:ext cx="3888432" cy="2273251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627784" y="3861048"/>
            <a:ext cx="33123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l-GR" altLang="ko-KR" sz="2000" b="1" dirty="0" smtClean="0"/>
              <a:t>Φ</a:t>
            </a:r>
            <a:r>
              <a:rPr lang="en-US" altLang="ko-KR" sz="2000" b="1" dirty="0" smtClean="0"/>
              <a:t> = (</a:t>
            </a:r>
            <a:r>
              <a:rPr lang="el-GR" altLang="ko-KR" sz="2000" b="1" dirty="0" smtClean="0"/>
              <a:t>φ</a:t>
            </a:r>
            <a:r>
              <a:rPr lang="en-US" altLang="ko-KR" sz="2000" b="1" dirty="0" smtClean="0"/>
              <a:t>1, </a:t>
            </a:r>
            <a:r>
              <a:rPr lang="el-GR" altLang="ko-KR" sz="2000" b="1" dirty="0" smtClean="0"/>
              <a:t>φ</a:t>
            </a:r>
            <a:r>
              <a:rPr lang="en-US" altLang="ko-KR" sz="2000" b="1" dirty="0" smtClean="0"/>
              <a:t>2, </a:t>
            </a:r>
            <a:r>
              <a:rPr lang="el-GR" altLang="ko-KR" sz="2000" b="1" dirty="0" smtClean="0"/>
              <a:t>φ</a:t>
            </a:r>
            <a:r>
              <a:rPr lang="en-US" altLang="ko-KR" sz="2000" b="1" dirty="0" smtClean="0"/>
              <a:t>3)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444208" y="5962168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VB3</a:t>
            </a:r>
          </a:p>
        </p:txBody>
      </p:sp>
    </p:spTree>
    <p:extLst>
      <p:ext uri="{BB962C8B-B14F-4D97-AF65-F5344CB8AC3E}">
        <p14:creationId xmlns:p14="http://schemas.microsoft.com/office/powerpoint/2010/main" val="37449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/>
      <p:bldP spid="17" grpId="0"/>
      <p:bldP spid="18" grpId="0"/>
      <p:bldP spid="20" grpId="0" animBg="1"/>
      <p:bldP spid="2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dministrator\Desktop\그림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6" y="1032457"/>
            <a:ext cx="4321176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572000" y="1031155"/>
            <a:ext cx="4464496" cy="57703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153080" cy="78581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VIPS Process: Recursive Segmentation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572000" y="1025797"/>
            <a:ext cx="4464496" cy="6696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572000" y="1916832"/>
            <a:ext cx="108012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572000" y="5954895"/>
            <a:ext cx="4464496" cy="4244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572000" y="6492734"/>
            <a:ext cx="4464496" cy="3087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44208" y="1196752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VB1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663058" y="3527947"/>
            <a:ext cx="9361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444208" y="6457890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VB4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668344" y="1622099"/>
            <a:ext cx="1800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Separator1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7668344" y="5680482"/>
            <a:ext cx="1800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Separator2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668344" y="6290270"/>
            <a:ext cx="1800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>
                <a:solidFill>
                  <a:srgbClr val="C00000"/>
                </a:solidFill>
              </a:rPr>
              <a:t>Separator3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444208" y="5962168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VB3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7956376" y="1916832"/>
            <a:ext cx="108012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028384" y="3527947"/>
            <a:ext cx="10436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VB2-3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5810250" y="1916832"/>
            <a:ext cx="200211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354198" y="3527947"/>
            <a:ext cx="9541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VB2-2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4600575" y="1926357"/>
            <a:ext cx="4363913" cy="378864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5517629" y="3817230"/>
            <a:ext cx="430887" cy="1944216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Separator2-1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7668344" y="3817230"/>
            <a:ext cx="430887" cy="1944216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Separator2-2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4572000" y="1916832"/>
            <a:ext cx="4464496" cy="3816424"/>
            <a:chOff x="4572000" y="1916832"/>
            <a:chExt cx="4464496" cy="3816424"/>
          </a:xfrm>
        </p:grpSpPr>
        <p:sp>
          <p:nvSpPr>
            <p:cNvPr id="37" name="직사각형 36"/>
            <p:cNvSpPr/>
            <p:nvPr/>
          </p:nvSpPr>
          <p:spPr>
            <a:xfrm>
              <a:off x="4572000" y="1916832"/>
              <a:ext cx="4464496" cy="381642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444208" y="3527947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418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Administrator\Desktop\그림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5" y="1024161"/>
            <a:ext cx="4321176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VIPS Process3: Content Structure Construction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grpSp>
        <p:nvGrpSpPr>
          <p:cNvPr id="38" name="그룹 37"/>
          <p:cNvGrpSpPr/>
          <p:nvPr/>
        </p:nvGrpSpPr>
        <p:grpSpPr>
          <a:xfrm>
            <a:off x="4716016" y="1916832"/>
            <a:ext cx="4091719" cy="3240360"/>
            <a:chOff x="4716016" y="1916832"/>
            <a:chExt cx="4091719" cy="3240360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6179443" y="1916832"/>
              <a:ext cx="1152128" cy="576064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Page</a:t>
              </a:r>
              <a:endParaRPr lang="ko-KR" altLang="en-US" dirty="0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716016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VB1</a:t>
              </a:r>
              <a:endParaRPr lang="ko-KR" altLang="en-US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6179443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VB2</a:t>
              </a:r>
              <a:endParaRPr lang="ko-KR" altLang="en-US" dirty="0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7655607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VB3</a:t>
              </a:r>
              <a:endParaRPr lang="ko-KR" altLang="en-US" dirty="0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4860032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VB2-1</a:t>
              </a:r>
              <a:endParaRPr lang="ko-KR" altLang="en-US" dirty="0"/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6179443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VB2-2</a:t>
              </a:r>
              <a:endParaRPr lang="ko-KR" altLang="en-US" dirty="0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7524328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VB2-3</a:t>
              </a:r>
              <a:endParaRPr lang="ko-KR" altLang="en-US" dirty="0"/>
            </a:p>
          </p:txBody>
        </p:sp>
        <p:cxnSp>
          <p:nvCxnSpPr>
            <p:cNvPr id="9" name="직선 연결선 8"/>
            <p:cNvCxnSpPr>
              <a:stCxn id="3" idx="2"/>
              <a:endCxn id="27" idx="0"/>
            </p:cNvCxnSpPr>
            <p:nvPr/>
          </p:nvCxnSpPr>
          <p:spPr>
            <a:xfrm>
              <a:off x="6755507" y="2492896"/>
              <a:ext cx="0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stCxn id="3" idx="2"/>
              <a:endCxn id="26" idx="0"/>
            </p:cNvCxnSpPr>
            <p:nvPr/>
          </p:nvCxnSpPr>
          <p:spPr>
            <a:xfrm flipH="1">
              <a:off x="5292080" y="2492896"/>
              <a:ext cx="1463427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>
              <a:stCxn id="3" idx="2"/>
              <a:endCxn id="28" idx="0"/>
            </p:cNvCxnSpPr>
            <p:nvPr/>
          </p:nvCxnSpPr>
          <p:spPr>
            <a:xfrm>
              <a:off x="6755507" y="2492896"/>
              <a:ext cx="1476164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>
              <a:stCxn id="27" idx="2"/>
              <a:endCxn id="31" idx="0"/>
            </p:cNvCxnSpPr>
            <p:nvPr/>
          </p:nvCxnSpPr>
          <p:spPr>
            <a:xfrm>
              <a:off x="6755507" y="3789040"/>
              <a:ext cx="0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>
              <a:stCxn id="27" idx="2"/>
              <a:endCxn id="30" idx="0"/>
            </p:cNvCxnSpPr>
            <p:nvPr/>
          </p:nvCxnSpPr>
          <p:spPr>
            <a:xfrm flipH="1">
              <a:off x="5436096" y="3789040"/>
              <a:ext cx="1319411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>
              <a:stCxn id="27" idx="2"/>
              <a:endCxn id="32" idx="0"/>
            </p:cNvCxnSpPr>
            <p:nvPr/>
          </p:nvCxnSpPr>
          <p:spPr>
            <a:xfrm>
              <a:off x="6755507" y="3789040"/>
              <a:ext cx="1344885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1659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DoC</a:t>
            </a:r>
            <a:r>
              <a:rPr lang="en-US" altLang="ko-KR" dirty="0" smtClean="0"/>
              <a:t> (Degree of Coherence)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459277" y="6572272"/>
            <a:ext cx="642942" cy="214314"/>
          </a:xfrm>
        </p:spPr>
        <p:txBody>
          <a:bodyPr/>
          <a:lstStyle/>
          <a:p>
            <a:fld id="{4BEDD84E-25D4-4983-8AA1-2863C96F08D9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grpSp>
        <p:nvGrpSpPr>
          <p:cNvPr id="19" name="그룹 18"/>
          <p:cNvGrpSpPr/>
          <p:nvPr/>
        </p:nvGrpSpPr>
        <p:grpSpPr>
          <a:xfrm>
            <a:off x="4780748" y="3123252"/>
            <a:ext cx="2088232" cy="449763"/>
            <a:chOff x="4572000" y="1025797"/>
            <a:chExt cx="4464496" cy="669653"/>
          </a:xfrm>
        </p:grpSpPr>
        <p:sp>
          <p:nvSpPr>
            <p:cNvPr id="20" name="직사각형 19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444208" y="1196752"/>
              <a:ext cx="1044116" cy="376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VB1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780748" y="6168259"/>
            <a:ext cx="2088232" cy="285077"/>
            <a:chOff x="4572000" y="5954895"/>
            <a:chExt cx="4464496" cy="424450"/>
          </a:xfrm>
        </p:grpSpPr>
        <p:sp>
          <p:nvSpPr>
            <p:cNvPr id="29" name="직사각형 28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6444208" y="5962168"/>
              <a:ext cx="1044116" cy="376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VB3</a:t>
              </a: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4780748" y="6457891"/>
            <a:ext cx="2088232" cy="252827"/>
            <a:chOff x="4572000" y="6457890"/>
            <a:chExt cx="4464496" cy="376434"/>
          </a:xfrm>
        </p:grpSpPr>
        <p:sp>
          <p:nvSpPr>
            <p:cNvPr id="38" name="직사각형 37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6444208" y="6457890"/>
              <a:ext cx="1044116" cy="376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VB4</a:t>
              </a:r>
            </a:p>
          </p:txBody>
        </p:sp>
      </p:grp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171448" y="1071545"/>
            <a:ext cx="9225088" cy="1493359"/>
          </a:xfrm>
        </p:spPr>
        <p:txBody>
          <a:bodyPr>
            <a:normAutofit lnSpcReduction="10000"/>
          </a:bodyPr>
          <a:lstStyle/>
          <a:p>
            <a:r>
              <a:rPr lang="en-US" altLang="ko-KR" sz="2000" dirty="0"/>
              <a:t>Defined to measure how </a:t>
            </a:r>
            <a:r>
              <a:rPr lang="en-US" altLang="ko-KR" sz="2000" dirty="0">
                <a:solidFill>
                  <a:srgbClr val="A00000"/>
                </a:solidFill>
              </a:rPr>
              <a:t>coherent </a:t>
            </a:r>
            <a:r>
              <a:rPr lang="en-US" altLang="ko-KR" sz="2000" dirty="0"/>
              <a:t>it is</a:t>
            </a:r>
          </a:p>
          <a:p>
            <a:r>
              <a:rPr lang="en-US" altLang="ko-KR" sz="2000" dirty="0" smtClean="0"/>
              <a:t>The </a:t>
            </a:r>
            <a:r>
              <a:rPr lang="en-US" altLang="ko-KR" sz="2000" dirty="0" smtClean="0">
                <a:solidFill>
                  <a:srgbClr val="00B0F0"/>
                </a:solidFill>
              </a:rPr>
              <a:t>greater</a:t>
            </a:r>
            <a:r>
              <a:rPr lang="en-US" altLang="ko-KR" sz="2000" dirty="0" smtClean="0"/>
              <a:t> the </a:t>
            </a:r>
            <a:r>
              <a:rPr lang="en-US" altLang="ko-KR" sz="2000" dirty="0" err="1" smtClean="0"/>
              <a:t>DoC</a:t>
            </a:r>
            <a:r>
              <a:rPr lang="en-US" altLang="ko-KR" sz="2000" dirty="0" smtClean="0"/>
              <a:t> value, the </a:t>
            </a:r>
            <a:r>
              <a:rPr lang="en-US" altLang="ko-KR" sz="2000" dirty="0" smtClean="0">
                <a:solidFill>
                  <a:srgbClr val="00B0F0"/>
                </a:solidFill>
              </a:rPr>
              <a:t>more consistent </a:t>
            </a:r>
            <a:r>
              <a:rPr lang="en-US" altLang="ko-KR" sz="2000" dirty="0" smtClean="0"/>
              <a:t>the content within the block</a:t>
            </a:r>
          </a:p>
          <a:p>
            <a:r>
              <a:rPr lang="en-US" altLang="ko-KR" sz="2000" dirty="0" smtClean="0"/>
              <a:t>Child block &gt; Parent block</a:t>
            </a:r>
          </a:p>
          <a:p>
            <a:r>
              <a:rPr lang="en-US" altLang="ko-KR" sz="2000" dirty="0" smtClean="0"/>
              <a:t>Range 1 ~ 10</a:t>
            </a:r>
            <a:endParaRPr lang="ko-KR" altLang="en-US" sz="2000" dirty="0"/>
          </a:p>
        </p:txBody>
      </p:sp>
      <p:grpSp>
        <p:nvGrpSpPr>
          <p:cNvPr id="42" name="그룹 41"/>
          <p:cNvGrpSpPr/>
          <p:nvPr/>
        </p:nvGrpSpPr>
        <p:grpSpPr>
          <a:xfrm>
            <a:off x="1972436" y="3123252"/>
            <a:ext cx="2088232" cy="449763"/>
            <a:chOff x="4572000" y="1025797"/>
            <a:chExt cx="4464496" cy="669653"/>
          </a:xfrm>
        </p:grpSpPr>
        <p:sp>
          <p:nvSpPr>
            <p:cNvPr id="43" name="직사각형 42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6444208" y="1196752"/>
              <a:ext cx="1044116" cy="376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VB1</a:t>
              </a: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972436" y="3602056"/>
            <a:ext cx="2088232" cy="2563248"/>
            <a:chOff x="4572000" y="1916832"/>
            <a:chExt cx="4464496" cy="3816424"/>
          </a:xfrm>
        </p:grpSpPr>
        <p:sp>
          <p:nvSpPr>
            <p:cNvPr id="46" name="직사각형 45"/>
            <p:cNvSpPr/>
            <p:nvPr/>
          </p:nvSpPr>
          <p:spPr>
            <a:xfrm>
              <a:off x="4572000" y="1916832"/>
              <a:ext cx="4464496" cy="381642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444208" y="3527946"/>
              <a:ext cx="1044116" cy="376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VB2</a:t>
              </a: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972436" y="6168259"/>
            <a:ext cx="2088232" cy="285077"/>
            <a:chOff x="4572000" y="5954895"/>
            <a:chExt cx="4464496" cy="424450"/>
          </a:xfrm>
        </p:grpSpPr>
        <p:sp>
          <p:nvSpPr>
            <p:cNvPr id="49" name="직사각형 48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6444208" y="5962168"/>
              <a:ext cx="1044116" cy="376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VB3</a:t>
              </a: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1972436" y="6457891"/>
            <a:ext cx="2088232" cy="252827"/>
            <a:chOff x="4572000" y="6457890"/>
            <a:chExt cx="4464496" cy="376434"/>
          </a:xfrm>
        </p:grpSpPr>
        <p:sp>
          <p:nvSpPr>
            <p:cNvPr id="52" name="직사각형 51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444208" y="6457890"/>
              <a:ext cx="1044116" cy="376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</a:rPr>
                <a:t>VB4</a:t>
              </a: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780749" y="3610132"/>
            <a:ext cx="2105826" cy="2483164"/>
            <a:chOff x="4572000" y="1916832"/>
            <a:chExt cx="4499992" cy="3816424"/>
          </a:xfrm>
        </p:grpSpPr>
        <p:sp>
          <p:nvSpPr>
            <p:cNvPr id="54" name="직사각형 53"/>
            <p:cNvSpPr/>
            <p:nvPr/>
          </p:nvSpPr>
          <p:spPr>
            <a:xfrm>
              <a:off x="457200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4663057" y="3527947"/>
              <a:ext cx="936105" cy="3074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700" b="1" dirty="0" smtClean="0">
                  <a:solidFill>
                    <a:schemeClr val="bg1"/>
                  </a:solidFill>
                </a:rPr>
                <a:t>VB2-1</a:t>
              </a: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7956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8028385" y="3527947"/>
              <a:ext cx="1043607" cy="3074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700" b="1" dirty="0" smtClean="0">
                  <a:solidFill>
                    <a:schemeClr val="bg1"/>
                  </a:solidFill>
                </a:rPr>
                <a:t>VB2-3</a:t>
              </a: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5810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354197" y="3527947"/>
              <a:ext cx="954107" cy="3074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700" b="1" dirty="0" smtClean="0">
                  <a:solidFill>
                    <a:schemeClr val="bg1"/>
                  </a:solidFill>
                </a:rPr>
                <a:t>VB2-2</a:t>
              </a:r>
            </a:p>
          </p:txBody>
        </p:sp>
      </p:grpSp>
      <p:sp>
        <p:nvSpPr>
          <p:cNvPr id="61" name="직사각형 60"/>
          <p:cNvSpPr/>
          <p:nvPr/>
        </p:nvSpPr>
        <p:spPr>
          <a:xfrm>
            <a:off x="3412596" y="3152345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62" name="직사각형 61"/>
          <p:cNvSpPr/>
          <p:nvPr/>
        </p:nvSpPr>
        <p:spPr>
          <a:xfrm>
            <a:off x="3412596" y="6157014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8</a:t>
            </a:r>
          </a:p>
        </p:txBody>
      </p:sp>
      <p:sp>
        <p:nvSpPr>
          <p:cNvPr id="63" name="직사각형 62"/>
          <p:cNvSpPr/>
          <p:nvPr/>
        </p:nvSpPr>
        <p:spPr>
          <a:xfrm>
            <a:off x="3412596" y="6425971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3412596" y="4641274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4869710" y="4979828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5664073" y="4979828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6456341" y="4979828"/>
            <a:ext cx="360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solidFill>
                  <a:srgbClr val="C00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4994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C:\Users\Administrator\Desktop\그림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953" y="1913327"/>
            <a:ext cx="43942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PDoC</a:t>
            </a:r>
            <a:r>
              <a:rPr lang="en-US" altLang="ko-KR" dirty="0" smtClean="0"/>
              <a:t> (Permitted Degree of Coherence)</a:t>
            </a:r>
            <a:endParaRPr lang="ko-KR" altLang="en-US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171448" y="1071545"/>
            <a:ext cx="8865048" cy="1493359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To achieve different </a:t>
            </a:r>
            <a:r>
              <a:rPr lang="en-US" altLang="ko-KR" sz="2000" dirty="0" smtClean="0">
                <a:solidFill>
                  <a:srgbClr val="A00000"/>
                </a:solidFill>
              </a:rPr>
              <a:t>granularities</a:t>
            </a:r>
            <a:r>
              <a:rPr lang="en-US" altLang="ko-KR" sz="2000" dirty="0" smtClean="0"/>
              <a:t> of content structure for different applications</a:t>
            </a:r>
            <a:endParaRPr lang="ko-KR" altLang="en-US" sz="2000" dirty="0"/>
          </a:p>
        </p:txBody>
      </p:sp>
      <p:sp>
        <p:nvSpPr>
          <p:cNvPr id="3" name="타원 2"/>
          <p:cNvSpPr/>
          <p:nvPr/>
        </p:nvSpPr>
        <p:spPr>
          <a:xfrm>
            <a:off x="5402163" y="1844824"/>
            <a:ext cx="826021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0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Permitted Degree of Coherence</a:t>
            </a:r>
            <a:endParaRPr lang="ko-KR" altLang="en-US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171448" y="1071545"/>
            <a:ext cx="8865048" cy="845287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Control </a:t>
            </a:r>
            <a:r>
              <a:rPr lang="en-US" altLang="ko-KR" sz="2000" dirty="0" smtClean="0">
                <a:solidFill>
                  <a:srgbClr val="A00000"/>
                </a:solidFill>
              </a:rPr>
              <a:t>degree of segmentation </a:t>
            </a:r>
            <a:r>
              <a:rPr lang="en-US" altLang="ko-KR" sz="2000" dirty="0" smtClean="0"/>
              <a:t>by </a:t>
            </a:r>
            <a:r>
              <a:rPr lang="en-US" altLang="ko-KR" sz="2000" dirty="0" err="1" smtClean="0"/>
              <a:t>PDoC</a:t>
            </a:r>
            <a:endParaRPr lang="ko-KR" altLang="en-US" sz="2000" dirty="0"/>
          </a:p>
        </p:txBody>
      </p:sp>
      <p:grpSp>
        <p:nvGrpSpPr>
          <p:cNvPr id="8" name="그룹 7"/>
          <p:cNvGrpSpPr/>
          <p:nvPr/>
        </p:nvGrpSpPr>
        <p:grpSpPr>
          <a:xfrm>
            <a:off x="3648029" y="3047384"/>
            <a:ext cx="2088232" cy="3641273"/>
            <a:chOff x="3648029" y="3047384"/>
            <a:chExt cx="2088232" cy="3641273"/>
          </a:xfrm>
        </p:grpSpPr>
        <p:grpSp>
          <p:nvGrpSpPr>
            <p:cNvPr id="77" name="그룹 76"/>
            <p:cNvGrpSpPr/>
            <p:nvPr/>
          </p:nvGrpSpPr>
          <p:grpSpPr>
            <a:xfrm>
              <a:off x="3648029" y="3047384"/>
              <a:ext cx="2088232" cy="449763"/>
              <a:chOff x="4572000" y="1025797"/>
              <a:chExt cx="4464496" cy="669653"/>
            </a:xfrm>
          </p:grpSpPr>
          <p:sp>
            <p:nvSpPr>
              <p:cNvPr id="78" name="직사각형 77"/>
              <p:cNvSpPr/>
              <p:nvPr/>
            </p:nvSpPr>
            <p:spPr>
              <a:xfrm>
                <a:off x="4572000" y="1025797"/>
                <a:ext cx="4464496" cy="66965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79" name="직사각형 78"/>
              <p:cNvSpPr/>
              <p:nvPr/>
            </p:nvSpPr>
            <p:spPr>
              <a:xfrm>
                <a:off x="6444208" y="1196752"/>
                <a:ext cx="1044116" cy="3764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VB1</a:t>
                </a:r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3648029" y="3526188"/>
              <a:ext cx="2088232" cy="2563248"/>
              <a:chOff x="4572000" y="1916832"/>
              <a:chExt cx="4464496" cy="3816424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4572000" y="1916832"/>
                <a:ext cx="4464496" cy="3816424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6444208" y="3527946"/>
                <a:ext cx="1044116" cy="3764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VB2</a:t>
                </a:r>
              </a:p>
            </p:txBody>
          </p:sp>
        </p:grpSp>
        <p:grpSp>
          <p:nvGrpSpPr>
            <p:cNvPr id="83" name="그룹 82"/>
            <p:cNvGrpSpPr/>
            <p:nvPr/>
          </p:nvGrpSpPr>
          <p:grpSpPr>
            <a:xfrm>
              <a:off x="3648029" y="6092391"/>
              <a:ext cx="2088232" cy="285077"/>
              <a:chOff x="4572000" y="5954895"/>
              <a:chExt cx="4464496" cy="424450"/>
            </a:xfrm>
          </p:grpSpPr>
          <p:sp>
            <p:nvSpPr>
              <p:cNvPr id="84" name="직사각형 83"/>
              <p:cNvSpPr/>
              <p:nvPr/>
            </p:nvSpPr>
            <p:spPr>
              <a:xfrm>
                <a:off x="4572000" y="5954895"/>
                <a:ext cx="4464496" cy="42445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6444208" y="5962168"/>
                <a:ext cx="1044116" cy="3764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VB3</a:t>
                </a:r>
              </a:p>
            </p:txBody>
          </p:sp>
        </p:grpSp>
        <p:grpSp>
          <p:nvGrpSpPr>
            <p:cNvPr id="86" name="그룹 85"/>
            <p:cNvGrpSpPr/>
            <p:nvPr/>
          </p:nvGrpSpPr>
          <p:grpSpPr>
            <a:xfrm>
              <a:off x="3648029" y="6382023"/>
              <a:ext cx="2088232" cy="252827"/>
              <a:chOff x="4572000" y="6457890"/>
              <a:chExt cx="4464496" cy="376434"/>
            </a:xfrm>
          </p:grpSpPr>
          <p:sp>
            <p:nvSpPr>
              <p:cNvPr id="87" name="직사각형 86"/>
              <p:cNvSpPr/>
              <p:nvPr/>
            </p:nvSpPr>
            <p:spPr>
              <a:xfrm>
                <a:off x="4572000" y="6492734"/>
                <a:ext cx="4464496" cy="30874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88" name="직사각형 87"/>
              <p:cNvSpPr/>
              <p:nvPr/>
            </p:nvSpPr>
            <p:spPr>
              <a:xfrm>
                <a:off x="6444208" y="6457890"/>
                <a:ext cx="1044116" cy="3764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VB4</a:t>
                </a:r>
              </a:p>
            </p:txBody>
          </p:sp>
        </p:grpSp>
        <p:sp>
          <p:nvSpPr>
            <p:cNvPr id="96" name="직사각형 95"/>
            <p:cNvSpPr/>
            <p:nvPr/>
          </p:nvSpPr>
          <p:spPr>
            <a:xfrm>
              <a:off x="5088189" y="3076477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7</a:t>
              </a:r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5088189" y="6081146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8</a:t>
              </a:r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5088189" y="6350103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7</a:t>
              </a: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5088189" y="4565406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3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456341" y="3047384"/>
            <a:ext cx="2105827" cy="3587466"/>
            <a:chOff x="6456341" y="3047384"/>
            <a:chExt cx="2105827" cy="3587466"/>
          </a:xfrm>
        </p:grpSpPr>
        <p:grpSp>
          <p:nvGrpSpPr>
            <p:cNvPr id="68" name="그룹 67"/>
            <p:cNvGrpSpPr/>
            <p:nvPr/>
          </p:nvGrpSpPr>
          <p:grpSpPr>
            <a:xfrm>
              <a:off x="6456341" y="3047384"/>
              <a:ext cx="2088232" cy="449763"/>
              <a:chOff x="4572000" y="1025797"/>
              <a:chExt cx="4464496" cy="669653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4572000" y="1025797"/>
                <a:ext cx="4464496" cy="66965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6444208" y="1196752"/>
                <a:ext cx="1044116" cy="3764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VB1</a:t>
                </a:r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6456341" y="6092391"/>
              <a:ext cx="2088232" cy="285077"/>
              <a:chOff x="4572000" y="5954895"/>
              <a:chExt cx="4464496" cy="424450"/>
            </a:xfrm>
          </p:grpSpPr>
          <p:sp>
            <p:nvSpPr>
              <p:cNvPr id="72" name="직사각형 71"/>
              <p:cNvSpPr/>
              <p:nvPr/>
            </p:nvSpPr>
            <p:spPr>
              <a:xfrm>
                <a:off x="4572000" y="5954895"/>
                <a:ext cx="4464496" cy="42445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73" name="직사각형 72"/>
              <p:cNvSpPr/>
              <p:nvPr/>
            </p:nvSpPr>
            <p:spPr>
              <a:xfrm>
                <a:off x="6444208" y="5962168"/>
                <a:ext cx="1044116" cy="3764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VB3</a:t>
                </a: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6456341" y="6382023"/>
              <a:ext cx="2088232" cy="252827"/>
              <a:chOff x="4572000" y="6457890"/>
              <a:chExt cx="4464496" cy="376434"/>
            </a:xfrm>
          </p:grpSpPr>
          <p:sp>
            <p:nvSpPr>
              <p:cNvPr id="75" name="직사각형 74"/>
              <p:cNvSpPr/>
              <p:nvPr/>
            </p:nvSpPr>
            <p:spPr>
              <a:xfrm>
                <a:off x="4572000" y="6492734"/>
                <a:ext cx="4464496" cy="30874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/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6444208" y="6457890"/>
                <a:ext cx="1044116" cy="37643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 smtClean="0">
                    <a:solidFill>
                      <a:schemeClr val="bg1"/>
                    </a:solidFill>
                  </a:rPr>
                  <a:t>VB4</a:t>
                </a:r>
              </a:p>
            </p:txBody>
          </p:sp>
        </p:grpSp>
        <p:grpSp>
          <p:nvGrpSpPr>
            <p:cNvPr id="89" name="그룹 88"/>
            <p:cNvGrpSpPr/>
            <p:nvPr/>
          </p:nvGrpSpPr>
          <p:grpSpPr>
            <a:xfrm>
              <a:off x="6456342" y="3534264"/>
              <a:ext cx="2105826" cy="2483164"/>
              <a:chOff x="4572000" y="1916832"/>
              <a:chExt cx="4499992" cy="3816424"/>
            </a:xfrm>
          </p:grpSpPr>
          <p:sp>
            <p:nvSpPr>
              <p:cNvPr id="90" name="직사각형 89"/>
              <p:cNvSpPr/>
              <p:nvPr/>
            </p:nvSpPr>
            <p:spPr>
              <a:xfrm>
                <a:off x="4572000" y="1916832"/>
                <a:ext cx="1080120" cy="381642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4663057" y="3527947"/>
                <a:ext cx="936105" cy="3074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700" b="1" dirty="0" smtClean="0">
                    <a:solidFill>
                      <a:schemeClr val="bg1"/>
                    </a:solidFill>
                  </a:rPr>
                  <a:t>VB2-1</a:t>
                </a:r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7956376" y="1916832"/>
                <a:ext cx="1080120" cy="381642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8028385" y="3527947"/>
                <a:ext cx="1043607" cy="3074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700" b="1" dirty="0" smtClean="0">
                    <a:solidFill>
                      <a:schemeClr val="bg1"/>
                    </a:solidFill>
                  </a:rPr>
                  <a:t>VB2-3</a:t>
                </a:r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5810250" y="1916832"/>
                <a:ext cx="2002110" cy="381642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600"/>
              </a:p>
            </p:txBody>
          </p:sp>
          <p:sp>
            <p:nvSpPr>
              <p:cNvPr id="95" name="직사각형 94"/>
              <p:cNvSpPr/>
              <p:nvPr/>
            </p:nvSpPr>
            <p:spPr>
              <a:xfrm>
                <a:off x="6354197" y="3527947"/>
                <a:ext cx="954107" cy="3074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700" b="1" dirty="0" smtClean="0">
                    <a:solidFill>
                      <a:schemeClr val="bg1"/>
                    </a:solidFill>
                  </a:rPr>
                  <a:t>VB2-2</a:t>
                </a:r>
              </a:p>
            </p:txBody>
          </p:sp>
        </p:grpSp>
        <p:sp>
          <p:nvSpPr>
            <p:cNvPr id="100" name="직사각형 99"/>
            <p:cNvSpPr/>
            <p:nvPr/>
          </p:nvSpPr>
          <p:spPr>
            <a:xfrm>
              <a:off x="6545303" y="4903960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7</a:t>
              </a: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7339666" y="4903960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5</a:t>
              </a:r>
            </a:p>
          </p:txBody>
        </p:sp>
        <p:sp>
          <p:nvSpPr>
            <p:cNvPr id="102" name="직사각형 101"/>
            <p:cNvSpPr/>
            <p:nvPr/>
          </p:nvSpPr>
          <p:spPr>
            <a:xfrm>
              <a:off x="8131934" y="4903960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8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55576" y="3078395"/>
            <a:ext cx="2088232" cy="3565404"/>
            <a:chOff x="755576" y="3078395"/>
            <a:chExt cx="2088232" cy="3565404"/>
          </a:xfrm>
        </p:grpSpPr>
        <p:sp>
          <p:nvSpPr>
            <p:cNvPr id="6" name="직사각형 5"/>
            <p:cNvSpPr/>
            <p:nvPr/>
          </p:nvSpPr>
          <p:spPr>
            <a:xfrm>
              <a:off x="755576" y="3078395"/>
              <a:ext cx="2088232" cy="356540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직사각형 102"/>
            <p:cNvSpPr/>
            <p:nvPr/>
          </p:nvSpPr>
          <p:spPr>
            <a:xfrm>
              <a:off x="2123728" y="4565406"/>
              <a:ext cx="3600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smtClean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1563343" y="4634256"/>
              <a:ext cx="48837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/>
                <a:t>VB0</a:t>
              </a:r>
            </a:p>
          </p:txBody>
        </p:sp>
      </p:grpSp>
      <p:sp>
        <p:nvSpPr>
          <p:cNvPr id="105" name="직사각형 104"/>
          <p:cNvSpPr/>
          <p:nvPr/>
        </p:nvSpPr>
        <p:spPr>
          <a:xfrm>
            <a:off x="1331640" y="2629515"/>
            <a:ext cx="12961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err="1" smtClean="0"/>
              <a:t>PDoC</a:t>
            </a:r>
            <a:r>
              <a:rPr lang="en-US" altLang="ko-KR" sz="1200" b="1" dirty="0" smtClean="0"/>
              <a:t> = 1</a:t>
            </a:r>
          </a:p>
        </p:txBody>
      </p:sp>
      <p:sp>
        <p:nvSpPr>
          <p:cNvPr id="106" name="직사각형 105"/>
          <p:cNvSpPr/>
          <p:nvPr/>
        </p:nvSpPr>
        <p:spPr>
          <a:xfrm>
            <a:off x="4211960" y="2629515"/>
            <a:ext cx="12961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err="1" smtClean="0"/>
              <a:t>PDoC</a:t>
            </a:r>
            <a:r>
              <a:rPr lang="en-US" altLang="ko-KR" sz="1200" b="1" dirty="0" smtClean="0"/>
              <a:t> = 3</a:t>
            </a:r>
          </a:p>
        </p:txBody>
      </p:sp>
      <p:sp>
        <p:nvSpPr>
          <p:cNvPr id="107" name="직사각형 106"/>
          <p:cNvSpPr/>
          <p:nvPr/>
        </p:nvSpPr>
        <p:spPr>
          <a:xfrm>
            <a:off x="6905343" y="2629515"/>
            <a:ext cx="12961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err="1" smtClean="0"/>
              <a:t>PDoC</a:t>
            </a:r>
            <a:r>
              <a:rPr lang="en-US" altLang="ko-KR" sz="1200" b="1" dirty="0" smtClean="0"/>
              <a:t> = 4</a:t>
            </a:r>
          </a:p>
        </p:txBody>
      </p:sp>
    </p:spTree>
    <p:extLst>
      <p:ext uri="{BB962C8B-B14F-4D97-AF65-F5344CB8AC3E}">
        <p14:creationId xmlns:p14="http://schemas.microsoft.com/office/powerpoint/2010/main" val="3633368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DOM Tree </a:t>
            </a:r>
            <a:r>
              <a:rPr lang="en-US" altLang="ko-KR" dirty="0" err="1" smtClean="0"/>
              <a:t>vs</a:t>
            </a:r>
            <a:r>
              <a:rPr lang="en-US" altLang="ko-KR" dirty="0" smtClean="0"/>
              <a:t> Semantic Block Tree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6179443" y="1916832"/>
            <a:ext cx="1152128" cy="57606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Page</a:t>
            </a:r>
            <a:endParaRPr lang="ko-KR" altLang="en-US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4716016" y="3212976"/>
            <a:ext cx="1152128" cy="576064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VB1</a:t>
            </a:r>
            <a:endParaRPr lang="ko-KR" altLang="en-US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179443" y="3212976"/>
            <a:ext cx="1152128" cy="576064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VB2</a:t>
            </a:r>
            <a:endParaRPr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7655607" y="3212976"/>
            <a:ext cx="1152128" cy="57606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VB3</a:t>
            </a:r>
            <a:endParaRPr lang="ko-KR" altLang="en-US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860032" y="4581128"/>
            <a:ext cx="1152128" cy="576064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VB2-1</a:t>
            </a:r>
            <a:endParaRPr lang="ko-KR" altLang="en-US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6179443" y="4581128"/>
            <a:ext cx="1152128" cy="576064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VB2-2</a:t>
            </a:r>
            <a:endParaRPr lang="ko-KR" altLang="en-US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7524328" y="4581128"/>
            <a:ext cx="1152128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VB2-3</a:t>
            </a:r>
            <a:endParaRPr lang="ko-KR" altLang="en-US" dirty="0"/>
          </a:p>
        </p:txBody>
      </p:sp>
      <p:cxnSp>
        <p:nvCxnSpPr>
          <p:cNvPr id="9" name="직선 연결선 8"/>
          <p:cNvCxnSpPr>
            <a:stCxn id="3" idx="2"/>
            <a:endCxn id="27" idx="0"/>
          </p:cNvCxnSpPr>
          <p:nvPr/>
        </p:nvCxnSpPr>
        <p:spPr>
          <a:xfrm>
            <a:off x="6755507" y="2492896"/>
            <a:ext cx="0" cy="72008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>
            <a:stCxn id="3" idx="2"/>
            <a:endCxn id="26" idx="0"/>
          </p:cNvCxnSpPr>
          <p:nvPr/>
        </p:nvCxnSpPr>
        <p:spPr>
          <a:xfrm flipH="1">
            <a:off x="5292080" y="2492896"/>
            <a:ext cx="1463427" cy="72008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stCxn id="3" idx="2"/>
            <a:endCxn id="28" idx="0"/>
          </p:cNvCxnSpPr>
          <p:nvPr/>
        </p:nvCxnSpPr>
        <p:spPr>
          <a:xfrm>
            <a:off x="6755507" y="2492896"/>
            <a:ext cx="1476164" cy="72008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>
            <a:stCxn id="27" idx="2"/>
            <a:endCxn id="31" idx="0"/>
          </p:cNvCxnSpPr>
          <p:nvPr/>
        </p:nvCxnSpPr>
        <p:spPr>
          <a:xfrm>
            <a:off x="6755507" y="3789040"/>
            <a:ext cx="0" cy="792088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27" idx="2"/>
            <a:endCxn id="30" idx="0"/>
          </p:cNvCxnSpPr>
          <p:nvPr/>
        </p:nvCxnSpPr>
        <p:spPr>
          <a:xfrm flipH="1">
            <a:off x="5436096" y="3789040"/>
            <a:ext cx="1319411" cy="792088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stCxn id="27" idx="2"/>
            <a:endCxn id="32" idx="0"/>
          </p:cNvCxnSpPr>
          <p:nvPr/>
        </p:nvCxnSpPr>
        <p:spPr>
          <a:xfrm>
            <a:off x="6755507" y="3789040"/>
            <a:ext cx="1344885" cy="792088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126518" y="2067396"/>
            <a:ext cx="4489956" cy="2801764"/>
            <a:chOff x="126518" y="2067396"/>
            <a:chExt cx="4489956" cy="2801764"/>
          </a:xfrm>
        </p:grpSpPr>
        <p:pic>
          <p:nvPicPr>
            <p:cNvPr id="1026" name="Picture 2" descr="C:\Users\Administrator\Desktop\a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518" y="2067396"/>
              <a:ext cx="4489956" cy="28017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타원 4"/>
            <p:cNvSpPr/>
            <p:nvPr/>
          </p:nvSpPr>
          <p:spPr>
            <a:xfrm>
              <a:off x="962075" y="3529583"/>
              <a:ext cx="1512168" cy="1296144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1331640" y="1340768"/>
            <a:ext cx="1656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DOM Tree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508104" y="1340768"/>
            <a:ext cx="30963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Semantic Block Tree</a:t>
            </a:r>
          </a:p>
        </p:txBody>
      </p:sp>
    </p:spTree>
    <p:extLst>
      <p:ext uri="{BB962C8B-B14F-4D97-AF65-F5344CB8AC3E}">
        <p14:creationId xmlns:p14="http://schemas.microsoft.com/office/powerpoint/2010/main" val="18016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Introduction</a:t>
            </a:r>
          </a:p>
          <a:p>
            <a:r>
              <a:rPr lang="en-US" altLang="ko-KR" sz="2800" dirty="0" smtClean="0"/>
              <a:t>Related Work</a:t>
            </a:r>
          </a:p>
          <a:p>
            <a:r>
              <a:rPr lang="en-US" altLang="ko-KR" sz="2800" dirty="0" smtClean="0"/>
              <a:t>Vision-based Content Structure for Web Pages</a:t>
            </a:r>
          </a:p>
          <a:p>
            <a:r>
              <a:rPr lang="en-US" altLang="ko-KR" sz="2800" dirty="0" smtClean="0">
                <a:solidFill>
                  <a:srgbClr val="A00000"/>
                </a:solidFill>
              </a:rPr>
              <a:t>The VIPS Algorithm</a:t>
            </a:r>
          </a:p>
          <a:p>
            <a:r>
              <a:rPr lang="en-US" altLang="ko-KR" sz="2800" dirty="0" smtClean="0"/>
              <a:t>Experiments</a:t>
            </a:r>
          </a:p>
          <a:p>
            <a:r>
              <a:rPr lang="en-US" altLang="ko-KR" sz="2800" dirty="0" smtClean="0"/>
              <a:t>Conclusion</a:t>
            </a:r>
            <a:endParaRPr lang="ko-KR" altLang="en-US" sz="2800" dirty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110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“Vi-DIFF” Method to compare pages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96056"/>
            <a:ext cx="8801104" cy="542928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Compares two web pages in three steps</a:t>
            </a:r>
          </a:p>
          <a:p>
            <a:pPr lvl="1"/>
            <a:r>
              <a:rPr lang="en-US" altLang="ko-KR" dirty="0" smtClean="0"/>
              <a:t>(1) Segmentation: web page </a:t>
            </a:r>
            <a:r>
              <a:rPr lang="en-US" altLang="ko-KR" dirty="0" smtClean="0">
                <a:sym typeface="Wingdings" pitchFamily="2" charset="2"/>
              </a:rPr>
              <a:t> visual semantic blocks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(2) Change detection</a:t>
            </a:r>
          </a:p>
          <a:p>
            <a:pPr lvl="1"/>
            <a:r>
              <a:rPr lang="en-US" altLang="ko-KR" dirty="0" smtClean="0"/>
              <a:t>(3) Delta file generation: describe the visual changes</a:t>
            </a: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321174592"/>
              </p:ext>
            </p:extLst>
          </p:nvPr>
        </p:nvGraphicFramePr>
        <p:xfrm>
          <a:off x="1115616" y="2864718"/>
          <a:ext cx="6768752" cy="18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12" b="53364"/>
          <a:stretch/>
        </p:blipFill>
        <p:spPr bwMode="auto">
          <a:xfrm>
            <a:off x="251520" y="4634433"/>
            <a:ext cx="3872741" cy="1886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6156176" y="4437112"/>
            <a:ext cx="1421904" cy="184665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>
            <a:spAutoFit/>
          </a:bodyPr>
          <a:lstStyle/>
          <a:p>
            <a:pPr latinLnBrk="0"/>
            <a:r>
              <a:rPr lang="en-US" altLang="ko-KR" sz="600" dirty="0"/>
              <a:t>&lt;xml&gt;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&lt;Delta FROM="V1" TO="V2"&gt;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&lt;Delete&gt;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&lt;Block Ref="B3.4" /&gt;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&lt;/Delete&gt;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&lt;Block Ref="B2" </a:t>
            </a:r>
            <a:r>
              <a:rPr lang="en-US" altLang="ko-KR" sz="600" dirty="0" err="1"/>
              <a:t>newRef</a:t>
            </a:r>
            <a:r>
              <a:rPr lang="en-US" altLang="ko-KR" sz="600" dirty="0"/>
              <a:t>="B1" /&gt;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&lt;Block Ref="B1" </a:t>
            </a:r>
            <a:r>
              <a:rPr lang="en-US" altLang="ko-KR" sz="600" dirty="0" err="1"/>
              <a:t>newRef</a:t>
            </a:r>
            <a:r>
              <a:rPr lang="en-US" altLang="ko-KR" sz="600" dirty="0"/>
              <a:t>="B2" /&gt;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&lt;Block Ref="B3.1"&gt;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&lt;Delete&gt;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&lt;link Name="MON UPMC"</a:t>
            </a:r>
            <a:endParaRPr lang="ko-KR" altLang="ko-KR" sz="600" dirty="0"/>
          </a:p>
          <a:p>
            <a:pPr latinLnBrk="0"/>
            <a:r>
              <a:rPr lang="en-US" altLang="ko-KR" sz="600" dirty="0" err="1"/>
              <a:t>Adr</a:t>
            </a:r>
            <a:r>
              <a:rPr lang="en-US" altLang="ko-KR" sz="600" dirty="0"/>
              <a:t>="upmc.html"/&gt;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&lt;/Delete&gt;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&lt;Insert&gt;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&lt;link Name="ACCES DIRECT"</a:t>
            </a:r>
            <a:endParaRPr lang="ko-KR" altLang="ko-KR" sz="600" dirty="0"/>
          </a:p>
          <a:p>
            <a:pPr latinLnBrk="0"/>
            <a:r>
              <a:rPr lang="en-US" altLang="ko-KR" sz="600" dirty="0" err="1"/>
              <a:t>Adr</a:t>
            </a:r>
            <a:r>
              <a:rPr lang="en-US" altLang="ko-KR" sz="600" dirty="0"/>
              <a:t>="direct.html"/&gt;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&lt;/Insert&gt;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&lt;/Block&gt;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&lt;/Delta&gt;</a:t>
            </a:r>
            <a:endParaRPr lang="ko-KR" altLang="ko-KR" sz="600" dirty="0"/>
          </a:p>
          <a:p>
            <a:pPr latinLnBrk="0"/>
            <a:r>
              <a:rPr lang="en-US" altLang="ko-KR" sz="600" dirty="0"/>
              <a:t>&lt;/xml&gt;</a:t>
            </a:r>
            <a:endParaRPr lang="ko-KR" altLang="ko-KR" sz="600" dirty="0"/>
          </a:p>
        </p:txBody>
      </p:sp>
      <p:grpSp>
        <p:nvGrpSpPr>
          <p:cNvPr id="11" name="그룹 10"/>
          <p:cNvGrpSpPr/>
          <p:nvPr/>
        </p:nvGrpSpPr>
        <p:grpSpPr>
          <a:xfrm>
            <a:off x="185570" y="4445425"/>
            <a:ext cx="3904118" cy="2027015"/>
            <a:chOff x="3687831" y="1745127"/>
            <a:chExt cx="5417919" cy="2812980"/>
          </a:xfrm>
        </p:grpSpPr>
        <p:sp>
          <p:nvSpPr>
            <p:cNvPr id="12" name="타원 11"/>
            <p:cNvSpPr/>
            <p:nvPr/>
          </p:nvSpPr>
          <p:spPr>
            <a:xfrm>
              <a:off x="4723983" y="1749795"/>
              <a:ext cx="375280" cy="37528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/>
                <a:t>D</a:t>
              </a:r>
              <a:endParaRPr lang="ko-KR" altLang="en-US" sz="900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3764363" y="2325859"/>
              <a:ext cx="447288" cy="44728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B1</a:t>
              </a:r>
              <a:endParaRPr lang="ko-KR" altLang="en-US" sz="900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3980387" y="3622003"/>
              <a:ext cx="697220" cy="447288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Links</a:t>
              </a:r>
              <a:endParaRPr lang="ko-KR" altLang="en-US" sz="900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3687831" y="4198067"/>
              <a:ext cx="500960" cy="36004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link</a:t>
              </a:r>
              <a:endParaRPr lang="ko-KR" altLang="en-US" sz="900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685227" y="2325859"/>
              <a:ext cx="447288" cy="4472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B2</a:t>
              </a:r>
              <a:endParaRPr lang="ko-KR" altLang="en-US" sz="900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5623648" y="2325859"/>
              <a:ext cx="447288" cy="447288"/>
            </a:xfrm>
            <a:prstGeom prst="ellipse">
              <a:avLst/>
            </a:prstGeom>
          </p:spPr>
          <p:style>
            <a:lnRef idx="2">
              <a:schemeClr val="dk1"/>
            </a:lnRef>
            <a:fillRef idx="1001">
              <a:schemeClr val="lt2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B3</a:t>
              </a:r>
              <a:endParaRPr lang="ko-KR" altLang="en-US" sz="900" dirty="0"/>
            </a:p>
          </p:txBody>
        </p:sp>
        <p:sp>
          <p:nvSpPr>
            <p:cNvPr id="18" name="타원 17"/>
            <p:cNvSpPr/>
            <p:nvPr/>
          </p:nvSpPr>
          <p:spPr>
            <a:xfrm>
              <a:off x="4328997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B3.1</a:t>
              </a:r>
              <a:endParaRPr lang="ko-KR" altLang="en-US" sz="800" dirty="0"/>
            </a:p>
          </p:txBody>
        </p:sp>
        <p:sp>
          <p:nvSpPr>
            <p:cNvPr id="19" name="타원 18"/>
            <p:cNvSpPr/>
            <p:nvPr/>
          </p:nvSpPr>
          <p:spPr>
            <a:xfrm>
              <a:off x="4908871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B3.2</a:t>
              </a:r>
              <a:endParaRPr lang="ko-KR" altLang="en-US" sz="800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466837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B3.3</a:t>
              </a:r>
              <a:endParaRPr lang="ko-KR" altLang="en-US" sz="800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6070936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B3.4</a:t>
              </a:r>
              <a:endParaRPr lang="ko-KR" altLang="en-US" sz="800" dirty="0"/>
            </a:p>
          </p:txBody>
        </p:sp>
        <p:cxnSp>
          <p:nvCxnSpPr>
            <p:cNvPr id="22" name="직선 연결선 21"/>
            <p:cNvCxnSpPr>
              <a:stCxn id="12" idx="4"/>
              <a:endCxn id="13" idx="0"/>
            </p:cNvCxnSpPr>
            <p:nvPr/>
          </p:nvCxnSpPr>
          <p:spPr>
            <a:xfrm flipH="1">
              <a:off x="3988007" y="2125075"/>
              <a:ext cx="923616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>
              <a:stCxn id="12" idx="4"/>
              <a:endCxn id="16" idx="0"/>
            </p:cNvCxnSpPr>
            <p:nvPr/>
          </p:nvCxnSpPr>
          <p:spPr>
            <a:xfrm flipH="1">
              <a:off x="4908871" y="2125075"/>
              <a:ext cx="2752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>
              <a:stCxn id="12" idx="4"/>
              <a:endCxn id="17" idx="0"/>
            </p:cNvCxnSpPr>
            <p:nvPr/>
          </p:nvCxnSpPr>
          <p:spPr>
            <a:xfrm>
              <a:off x="4911623" y="2125075"/>
              <a:ext cx="935669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>
              <a:stCxn id="17" idx="4"/>
              <a:endCxn id="18" idx="0"/>
            </p:cNvCxnSpPr>
            <p:nvPr/>
          </p:nvCxnSpPr>
          <p:spPr>
            <a:xfrm flipH="1">
              <a:off x="4552641" y="2773147"/>
              <a:ext cx="1294651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>
              <a:stCxn id="17" idx="4"/>
              <a:endCxn id="19" idx="0"/>
            </p:cNvCxnSpPr>
            <p:nvPr/>
          </p:nvCxnSpPr>
          <p:spPr>
            <a:xfrm flipH="1">
              <a:off x="5132515" y="2773147"/>
              <a:ext cx="714777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>
              <a:stCxn id="17" idx="4"/>
              <a:endCxn id="20" idx="0"/>
            </p:cNvCxnSpPr>
            <p:nvPr/>
          </p:nvCxnSpPr>
          <p:spPr>
            <a:xfrm flipH="1">
              <a:off x="5690481" y="2773147"/>
              <a:ext cx="156811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>
              <a:stCxn id="17" idx="4"/>
              <a:endCxn id="21" idx="0"/>
            </p:cNvCxnSpPr>
            <p:nvPr/>
          </p:nvCxnSpPr>
          <p:spPr>
            <a:xfrm>
              <a:off x="5847292" y="2773147"/>
              <a:ext cx="447288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>
              <a:stCxn id="18" idx="4"/>
              <a:endCxn id="14" idx="0"/>
            </p:cNvCxnSpPr>
            <p:nvPr/>
          </p:nvCxnSpPr>
          <p:spPr>
            <a:xfrm flipH="1">
              <a:off x="4328997" y="3421219"/>
              <a:ext cx="223644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>
              <a:stCxn id="14" idx="3"/>
              <a:endCxn id="15" idx="0"/>
            </p:cNvCxnSpPr>
            <p:nvPr/>
          </p:nvCxnSpPr>
          <p:spPr>
            <a:xfrm flipH="1">
              <a:off x="3938311" y="4003787"/>
              <a:ext cx="144182" cy="1942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타원 30"/>
            <p:cNvSpPr/>
            <p:nvPr/>
          </p:nvSpPr>
          <p:spPr>
            <a:xfrm>
              <a:off x="7753293" y="1745127"/>
              <a:ext cx="379947" cy="37994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smtClean="0"/>
                <a:t>D</a:t>
              </a:r>
              <a:endParaRPr lang="ko-KR" altLang="en-US" sz="900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6799177" y="2325859"/>
              <a:ext cx="447288" cy="4472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B1</a:t>
              </a:r>
              <a:endParaRPr lang="ko-KR" altLang="en-US" sz="900" dirty="0"/>
            </a:p>
          </p:txBody>
        </p:sp>
        <p:sp>
          <p:nvSpPr>
            <p:cNvPr id="33" name="타원 32"/>
            <p:cNvSpPr/>
            <p:nvPr/>
          </p:nvSpPr>
          <p:spPr>
            <a:xfrm>
              <a:off x="7015201" y="3622003"/>
              <a:ext cx="697220" cy="447288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Links</a:t>
              </a:r>
              <a:endParaRPr lang="ko-KR" altLang="en-US" sz="900" dirty="0"/>
            </a:p>
          </p:txBody>
        </p:sp>
        <p:sp>
          <p:nvSpPr>
            <p:cNvPr id="34" name="타원 33"/>
            <p:cNvSpPr/>
            <p:nvPr/>
          </p:nvSpPr>
          <p:spPr>
            <a:xfrm>
              <a:off x="7720041" y="2325859"/>
              <a:ext cx="447288" cy="44728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B2</a:t>
              </a:r>
              <a:endParaRPr lang="ko-KR" altLang="en-US" sz="900" dirty="0"/>
            </a:p>
          </p:txBody>
        </p:sp>
        <p:sp>
          <p:nvSpPr>
            <p:cNvPr id="35" name="타원 34"/>
            <p:cNvSpPr/>
            <p:nvPr/>
          </p:nvSpPr>
          <p:spPr>
            <a:xfrm>
              <a:off x="8658462" y="2325859"/>
              <a:ext cx="447288" cy="447288"/>
            </a:xfrm>
            <a:prstGeom prst="ellipse">
              <a:avLst/>
            </a:prstGeom>
          </p:spPr>
          <p:style>
            <a:lnRef idx="2">
              <a:schemeClr val="dk1"/>
            </a:lnRef>
            <a:fillRef idx="1001">
              <a:schemeClr val="lt2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B3</a:t>
              </a:r>
              <a:endParaRPr lang="ko-KR" altLang="en-US" sz="900" dirty="0"/>
            </a:p>
          </p:txBody>
        </p:sp>
        <p:sp>
          <p:nvSpPr>
            <p:cNvPr id="36" name="타원 35"/>
            <p:cNvSpPr/>
            <p:nvPr/>
          </p:nvSpPr>
          <p:spPr>
            <a:xfrm>
              <a:off x="7363811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B3.1</a:t>
              </a:r>
              <a:endParaRPr lang="ko-KR" altLang="en-US" sz="800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7943685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B3.2</a:t>
              </a:r>
              <a:endParaRPr lang="ko-KR" altLang="en-US" sz="800" dirty="0"/>
            </a:p>
          </p:txBody>
        </p:sp>
        <p:sp>
          <p:nvSpPr>
            <p:cNvPr id="38" name="타원 37"/>
            <p:cNvSpPr/>
            <p:nvPr/>
          </p:nvSpPr>
          <p:spPr>
            <a:xfrm>
              <a:off x="8501651" y="2973931"/>
              <a:ext cx="447288" cy="447288"/>
            </a:xfrm>
            <a:prstGeom prst="ellips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800" dirty="0" smtClean="0"/>
                <a:t>B3.3</a:t>
              </a:r>
              <a:endParaRPr lang="ko-KR" altLang="en-US" sz="800" dirty="0"/>
            </a:p>
          </p:txBody>
        </p:sp>
        <p:cxnSp>
          <p:nvCxnSpPr>
            <p:cNvPr id="39" name="직선 연결선 38"/>
            <p:cNvCxnSpPr>
              <a:stCxn id="31" idx="4"/>
              <a:endCxn id="32" idx="0"/>
            </p:cNvCxnSpPr>
            <p:nvPr/>
          </p:nvCxnSpPr>
          <p:spPr>
            <a:xfrm flipH="1">
              <a:off x="7022821" y="2125074"/>
              <a:ext cx="920446" cy="2007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>
              <a:stCxn id="31" idx="4"/>
              <a:endCxn id="34" idx="0"/>
            </p:cNvCxnSpPr>
            <p:nvPr/>
          </p:nvCxnSpPr>
          <p:spPr>
            <a:xfrm>
              <a:off x="7943267" y="2125074"/>
              <a:ext cx="418" cy="2007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>
              <a:stCxn id="31" idx="4"/>
              <a:endCxn id="35" idx="0"/>
            </p:cNvCxnSpPr>
            <p:nvPr/>
          </p:nvCxnSpPr>
          <p:spPr>
            <a:xfrm>
              <a:off x="7943267" y="2125074"/>
              <a:ext cx="938839" cy="2007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>
              <a:stCxn id="35" idx="4"/>
              <a:endCxn id="36" idx="0"/>
            </p:cNvCxnSpPr>
            <p:nvPr/>
          </p:nvCxnSpPr>
          <p:spPr>
            <a:xfrm flipH="1">
              <a:off x="7587455" y="2773147"/>
              <a:ext cx="1294651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>
              <a:stCxn id="35" idx="4"/>
              <a:endCxn id="37" idx="0"/>
            </p:cNvCxnSpPr>
            <p:nvPr/>
          </p:nvCxnSpPr>
          <p:spPr>
            <a:xfrm flipH="1">
              <a:off x="8167329" y="2773147"/>
              <a:ext cx="714777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>
              <a:stCxn id="35" idx="4"/>
              <a:endCxn id="38" idx="0"/>
            </p:cNvCxnSpPr>
            <p:nvPr/>
          </p:nvCxnSpPr>
          <p:spPr>
            <a:xfrm flipH="1">
              <a:off x="8725295" y="2773147"/>
              <a:ext cx="156811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>
              <a:stCxn id="36" idx="4"/>
              <a:endCxn id="33" idx="0"/>
            </p:cNvCxnSpPr>
            <p:nvPr/>
          </p:nvCxnSpPr>
          <p:spPr>
            <a:xfrm flipH="1">
              <a:off x="7363811" y="3421219"/>
              <a:ext cx="223644" cy="2007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타원 45"/>
            <p:cNvSpPr/>
            <p:nvPr/>
          </p:nvSpPr>
          <p:spPr>
            <a:xfrm>
              <a:off x="7712421" y="4198067"/>
              <a:ext cx="500960" cy="36004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900" dirty="0" smtClean="0"/>
                <a:t>link</a:t>
              </a:r>
              <a:endParaRPr lang="ko-KR" altLang="en-US" sz="900" dirty="0"/>
            </a:p>
          </p:txBody>
        </p:sp>
        <p:cxnSp>
          <p:nvCxnSpPr>
            <p:cNvPr id="47" name="직선 연결선 46"/>
            <p:cNvCxnSpPr>
              <a:stCxn id="33" idx="5"/>
              <a:endCxn id="46" idx="0"/>
            </p:cNvCxnSpPr>
            <p:nvPr/>
          </p:nvCxnSpPr>
          <p:spPr>
            <a:xfrm>
              <a:off x="7610315" y="4003787"/>
              <a:ext cx="352586" cy="19428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4250529" y="6572272"/>
            <a:ext cx="642942" cy="214314"/>
          </a:xfrm>
        </p:spPr>
        <p:txBody>
          <a:bodyPr/>
          <a:lstStyle/>
          <a:p>
            <a:fld id="{4BEDD84E-25D4-4983-8AA1-2863C96F08D9}" type="slidenum">
              <a:rPr lang="ko-KR" altLang="en-US" smtClean="0"/>
              <a:pPr/>
              <a:t>3</a:t>
            </a:fld>
            <a:r>
              <a:rPr lang="en-US" altLang="ko-KR" dirty="0" smtClean="0"/>
              <a:t>/35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814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33333E-6 L 0.26632 -3.33333E-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5" name="정육면체 4"/>
          <p:cNvSpPr/>
          <p:nvPr/>
        </p:nvSpPr>
        <p:spPr>
          <a:xfrm>
            <a:off x="3134122" y="1880828"/>
            <a:ext cx="3091780" cy="2088232"/>
          </a:xfrm>
          <a:prstGeom prst="cub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3" descr="C:\Users\Administrator\Desktop\새 폴더\Binary%20tr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951" y="1705744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dministrator\Desktop\새 폴더\htm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87012"/>
            <a:ext cx="2232248" cy="167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dministrator\Desktop\새 폴더\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4" t="42404" r="2910" b="2463"/>
          <a:stretch/>
        </p:blipFill>
        <p:spPr bwMode="auto">
          <a:xfrm>
            <a:off x="1763688" y="4933472"/>
            <a:ext cx="2305903" cy="183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3921646" y="2893876"/>
            <a:ext cx="1368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VIPS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6747098" y="4144144"/>
            <a:ext cx="23042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/>
              <a:t>Tree of Blocks </a:t>
            </a:r>
            <a:endParaRPr lang="en-US" altLang="ko-KR" sz="2000" b="1" dirty="0" smtClean="0"/>
          </a:p>
          <a:p>
            <a:pPr algn="ctr"/>
            <a:r>
              <a:rPr lang="en-US" altLang="ko-KR" sz="2000" b="1" dirty="0" smtClean="0"/>
              <a:t>(</a:t>
            </a:r>
            <a:r>
              <a:rPr lang="en-US" altLang="ko-KR" sz="2000" b="1" dirty="0"/>
              <a:t>vision-based </a:t>
            </a:r>
            <a:endParaRPr lang="en-US" altLang="ko-KR" sz="2000" b="1" dirty="0" smtClean="0"/>
          </a:p>
          <a:p>
            <a:pPr algn="ctr"/>
            <a:r>
              <a:rPr lang="en-US" altLang="ko-KR" sz="2000" b="1" dirty="0" smtClean="0"/>
              <a:t>content </a:t>
            </a:r>
            <a:r>
              <a:rPr lang="en-US" altLang="ko-KR" sz="2000" b="1" dirty="0"/>
              <a:t>structure)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7564" y="1854964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/>
              <a:t>DOM Tree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123728" y="4461354"/>
            <a:ext cx="14738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/>
              <a:t>Visual Info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2547897" y="2664931"/>
            <a:ext cx="501665" cy="520025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18"/>
          <p:cNvSpPr/>
          <p:nvPr/>
        </p:nvSpPr>
        <p:spPr>
          <a:xfrm>
            <a:off x="6300192" y="2664931"/>
            <a:ext cx="501665" cy="520025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원형 화살표 13"/>
          <p:cNvSpPr/>
          <p:nvPr/>
        </p:nvSpPr>
        <p:spPr>
          <a:xfrm flipV="1">
            <a:off x="2313645" y="3587778"/>
            <a:ext cx="970168" cy="862935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211344"/>
              <a:gd name="adj5" fmla="val 125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8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422" y="4530875"/>
            <a:ext cx="1331065" cy="1778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15" name="정육면체 14"/>
          <p:cNvSpPr/>
          <p:nvPr/>
        </p:nvSpPr>
        <p:spPr>
          <a:xfrm>
            <a:off x="177230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74390" y="2708920"/>
            <a:ext cx="1937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I. Visual</a:t>
            </a:r>
          </a:p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Block    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Extraction</a:t>
            </a:r>
          </a:p>
        </p:txBody>
      </p:sp>
      <p:sp>
        <p:nvSpPr>
          <p:cNvPr id="5" name="정육면체 4"/>
          <p:cNvSpPr/>
          <p:nvPr/>
        </p:nvSpPr>
        <p:spPr>
          <a:xfrm>
            <a:off x="3059832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419872" y="2706702"/>
            <a:ext cx="20207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II. Visual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Separator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Detection</a:t>
            </a:r>
          </a:p>
        </p:txBody>
      </p:sp>
      <p:sp>
        <p:nvSpPr>
          <p:cNvPr id="18" name="정육면체 17"/>
          <p:cNvSpPr/>
          <p:nvPr/>
        </p:nvSpPr>
        <p:spPr>
          <a:xfrm>
            <a:off x="6022157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228184" y="2708920"/>
            <a:ext cx="22322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III. Content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Structure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Construction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086053" y="5589240"/>
            <a:ext cx="9361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VB2-1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6777193" y="5589240"/>
            <a:ext cx="9541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VB2-2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64670" y="4530874"/>
            <a:ext cx="1238250" cy="1778304"/>
            <a:chOff x="4572000" y="1025797"/>
            <a:chExt cx="4464496" cy="5775678"/>
          </a:xfrm>
        </p:grpSpPr>
        <p:sp>
          <p:nvSpPr>
            <p:cNvPr id="26" name="직사각형 25"/>
            <p:cNvSpPr/>
            <p:nvPr/>
          </p:nvSpPr>
          <p:spPr>
            <a:xfrm>
              <a:off x="4572000" y="1031155"/>
              <a:ext cx="4464496" cy="57703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57200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956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810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00575" y="1926357"/>
              <a:ext cx="4363913" cy="3788643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813470" y="4530874"/>
            <a:ext cx="1238250" cy="1778304"/>
            <a:chOff x="0" y="1025797"/>
            <a:chExt cx="4464496" cy="5775678"/>
          </a:xfrm>
        </p:grpSpPr>
        <p:sp>
          <p:nvSpPr>
            <p:cNvPr id="35" name="직사각형 34"/>
            <p:cNvSpPr/>
            <p:nvPr/>
          </p:nvSpPr>
          <p:spPr>
            <a:xfrm>
              <a:off x="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384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238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446924" y="4460257"/>
            <a:ext cx="1944216" cy="1811170"/>
            <a:chOff x="4716016" y="1916832"/>
            <a:chExt cx="4091719" cy="3240360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6179443" y="1916832"/>
              <a:ext cx="1152128" cy="576064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4716016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79443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7655607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4860032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6179443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7524328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0" name="직선 연결선 49"/>
            <p:cNvCxnSpPr>
              <a:stCxn id="43" idx="2"/>
              <a:endCxn id="45" idx="0"/>
            </p:cNvCxnSpPr>
            <p:nvPr/>
          </p:nvCxnSpPr>
          <p:spPr>
            <a:xfrm>
              <a:off x="6755507" y="2492896"/>
              <a:ext cx="0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>
              <a:stCxn id="43" idx="2"/>
              <a:endCxn id="44" idx="0"/>
            </p:cNvCxnSpPr>
            <p:nvPr/>
          </p:nvCxnSpPr>
          <p:spPr>
            <a:xfrm flipH="1">
              <a:off x="5292080" y="2492896"/>
              <a:ext cx="1463427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stCxn id="43" idx="2"/>
              <a:endCxn id="46" idx="0"/>
            </p:cNvCxnSpPr>
            <p:nvPr/>
          </p:nvCxnSpPr>
          <p:spPr>
            <a:xfrm>
              <a:off x="6755507" y="2492896"/>
              <a:ext cx="1476164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stCxn id="45" idx="2"/>
              <a:endCxn id="48" idx="0"/>
            </p:cNvCxnSpPr>
            <p:nvPr/>
          </p:nvCxnSpPr>
          <p:spPr>
            <a:xfrm>
              <a:off x="6755507" y="3789040"/>
              <a:ext cx="0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45" idx="2"/>
              <a:endCxn id="47" idx="0"/>
            </p:cNvCxnSpPr>
            <p:nvPr/>
          </p:nvCxnSpPr>
          <p:spPr>
            <a:xfrm flipH="1">
              <a:off x="5436096" y="3789040"/>
              <a:ext cx="1319411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>
              <a:stCxn id="45" idx="2"/>
              <a:endCxn id="49" idx="0"/>
            </p:cNvCxnSpPr>
            <p:nvPr/>
          </p:nvCxnSpPr>
          <p:spPr>
            <a:xfrm>
              <a:off x="6755507" y="3789040"/>
              <a:ext cx="1344885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93137545"/>
      </p:ext>
    </p:extLst>
  </p:cSld>
  <p:clrMapOvr>
    <a:masterClrMapping/>
  </p:clrMapOvr>
  <p:transition spd="med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Block extraction by “</a:t>
            </a:r>
            <a:r>
              <a:rPr lang="en-US" altLang="ko-KR" b="1" dirty="0" smtClean="0">
                <a:solidFill>
                  <a:srgbClr val="A00000"/>
                </a:solidFill>
              </a:rPr>
              <a:t>Divide</a:t>
            </a:r>
            <a:r>
              <a:rPr lang="en-US" altLang="ko-KR" dirty="0" smtClean="0"/>
              <a:t>” during traverse the DOM tree</a:t>
            </a:r>
          </a:p>
          <a:p>
            <a:r>
              <a:rPr lang="en-US" altLang="ko-KR" dirty="0" smtClean="0"/>
              <a:t>DOM node can be divided based on,</a:t>
            </a:r>
          </a:p>
          <a:p>
            <a:pPr lvl="1"/>
            <a:r>
              <a:rPr lang="en-US" altLang="ko-KR" dirty="0" smtClean="0"/>
              <a:t>Properties of the DOM node itself (background color, size, shape..)</a:t>
            </a:r>
          </a:p>
          <a:p>
            <a:pPr lvl="1"/>
            <a:r>
              <a:rPr lang="en-US" altLang="ko-KR" dirty="0" smtClean="0"/>
              <a:t>Properties of the children of the DOM node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263562" y="3171488"/>
            <a:ext cx="61806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rgbClr val="00B0F0"/>
                </a:solidFill>
              </a:rPr>
              <a:t>[Tag Cue]   </a:t>
            </a:r>
            <a:r>
              <a:rPr lang="en-US" altLang="ko-KR" sz="2000" b="1" dirty="0" smtClean="0"/>
              <a:t> </a:t>
            </a:r>
            <a:r>
              <a:rPr lang="en-US" altLang="ko-KR" b="1" dirty="0" smtClean="0"/>
              <a:t>line-break node(</a:t>
            </a:r>
            <a:r>
              <a:rPr lang="en-US" altLang="ko-KR" b="1" dirty="0"/>
              <a:t>&lt;HR</a:t>
            </a:r>
            <a:r>
              <a:rPr lang="en-US" altLang="ko-KR" b="1" dirty="0" smtClean="0"/>
              <a:t>&gt;..)  → Divide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63562" y="4035584"/>
            <a:ext cx="48845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rgbClr val="C00000"/>
                </a:solidFill>
              </a:rPr>
              <a:t>[Color Cue]</a:t>
            </a:r>
            <a:r>
              <a:rPr lang="en-US" altLang="ko-KR" sz="2000" b="1" dirty="0" smtClean="0"/>
              <a:t> </a:t>
            </a:r>
            <a:r>
              <a:rPr lang="en-US" altLang="ko-KR" b="1" dirty="0" err="1" smtClean="0">
                <a:solidFill>
                  <a:srgbClr val="A00000"/>
                </a:solidFill>
              </a:rPr>
              <a:t>red|red|</a:t>
            </a:r>
            <a:r>
              <a:rPr lang="en-US" altLang="ko-KR" b="1" dirty="0" err="1" smtClean="0">
                <a:solidFill>
                  <a:srgbClr val="00B0F0"/>
                </a:solidFill>
              </a:rPr>
              <a:t>blue</a:t>
            </a:r>
            <a:r>
              <a:rPr lang="en-US" altLang="ko-KR" b="1" dirty="0" err="1" smtClean="0">
                <a:solidFill>
                  <a:srgbClr val="A00000"/>
                </a:solidFill>
              </a:rPr>
              <a:t>|red</a:t>
            </a:r>
            <a:r>
              <a:rPr lang="en-US" altLang="ko-KR" b="1" dirty="0" smtClean="0">
                <a:solidFill>
                  <a:srgbClr val="A00000"/>
                </a:solidFill>
              </a:rPr>
              <a:t> </a:t>
            </a:r>
            <a:r>
              <a:rPr lang="en-US" altLang="ko-KR" b="1" dirty="0"/>
              <a:t>→ Divide</a:t>
            </a:r>
            <a:r>
              <a:rPr lang="en-US" altLang="ko-KR" b="1" dirty="0" smtClean="0"/>
              <a:t>  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63562" y="4899680"/>
            <a:ext cx="58206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accent6">
                    <a:lumMod val="75000"/>
                  </a:schemeClr>
                </a:solidFill>
              </a:rPr>
              <a:t>[Text Cue]</a:t>
            </a:r>
            <a:r>
              <a:rPr lang="en-US" altLang="ko-KR" sz="2000" b="1" dirty="0" smtClean="0"/>
              <a:t>   </a:t>
            </a:r>
            <a:r>
              <a:rPr lang="en-US" altLang="ko-KR" b="1" dirty="0" err="1" smtClean="0"/>
              <a:t>text|virtual</a:t>
            </a:r>
            <a:r>
              <a:rPr lang="en-US" altLang="ko-KR" b="1" dirty="0" smtClean="0"/>
              <a:t> text</a:t>
            </a:r>
            <a:r>
              <a:rPr lang="en-US" altLang="ko-KR" b="1" dirty="0"/>
              <a:t> → </a:t>
            </a:r>
            <a:r>
              <a:rPr lang="en-US" altLang="ko-KR" b="1" dirty="0" smtClean="0"/>
              <a:t>Not Divide 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63562" y="5763776"/>
            <a:ext cx="66126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rgbClr val="7030A0"/>
                </a:solidFill>
              </a:rPr>
              <a:t>[Size Cue]</a:t>
            </a:r>
            <a:r>
              <a:rPr lang="en-US" altLang="ko-KR" sz="2000" b="1" dirty="0" smtClean="0"/>
              <a:t>   </a:t>
            </a:r>
            <a:r>
              <a:rPr lang="en-US" altLang="ko-KR" b="1" dirty="0" smtClean="0"/>
              <a:t>small than the threshold </a:t>
            </a:r>
            <a:r>
              <a:rPr lang="en-US" altLang="ko-KR" b="1" dirty="0"/>
              <a:t>→ </a:t>
            </a:r>
            <a:r>
              <a:rPr lang="en-US" altLang="ko-KR" b="1" dirty="0" smtClean="0"/>
              <a:t>Not Divide </a:t>
            </a:r>
            <a:endParaRPr lang="en-US" altLang="ko-KR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051720" y="5299790"/>
            <a:ext cx="20761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/>
              <a:t>&lt;b&gt;I’m a boy&lt;/b&gt;</a:t>
            </a:r>
            <a:endParaRPr lang="en-US" altLang="ko-KR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803950" y="4111091"/>
            <a:ext cx="234496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accent6"/>
                </a:solidFill>
              </a:rPr>
              <a:t>Heuristic Rules</a:t>
            </a:r>
          </a:p>
          <a:p>
            <a:r>
              <a:rPr lang="en-US" altLang="ko-KR" sz="2000" b="1" dirty="0" smtClean="0">
                <a:solidFill>
                  <a:schemeClr val="tx2">
                    <a:lumMod val="50000"/>
                  </a:schemeClr>
                </a:solidFill>
              </a:rPr>
              <a:t>In block extraction phase</a:t>
            </a:r>
          </a:p>
        </p:txBody>
      </p:sp>
      <p:sp>
        <p:nvSpPr>
          <p:cNvPr id="5" name="오른쪽 화살표 4"/>
          <p:cNvSpPr/>
          <p:nvPr/>
        </p:nvSpPr>
        <p:spPr>
          <a:xfrm>
            <a:off x="5724128" y="4338167"/>
            <a:ext cx="792088" cy="561513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76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/>
      <p:bldP spid="15" grpId="0"/>
      <p:bldP spid="16" grpId="0"/>
      <p:bldP spid="17" grpId="0"/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701270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Rule2: If the DOM node has only </a:t>
            </a:r>
            <a:r>
              <a:rPr lang="en-US" altLang="ko-KR" sz="2000" dirty="0" smtClean="0">
                <a:solidFill>
                  <a:srgbClr val="00B0F0"/>
                </a:solidFill>
              </a:rPr>
              <a:t>one valid child </a:t>
            </a:r>
            <a:r>
              <a:rPr lang="en-US" altLang="ko-KR" sz="2000" dirty="0" smtClean="0"/>
              <a:t>and the child is </a:t>
            </a:r>
            <a:r>
              <a:rPr lang="en-US" altLang="ko-KR" sz="2000" dirty="0" smtClean="0">
                <a:solidFill>
                  <a:srgbClr val="00B0F0"/>
                </a:solidFill>
              </a:rPr>
              <a:t>not a text node</a:t>
            </a:r>
            <a:r>
              <a:rPr lang="en-US" altLang="ko-KR" sz="2000" dirty="0" smtClean="0"/>
              <a:t>, then </a:t>
            </a:r>
            <a:r>
              <a:rPr lang="en-US" altLang="ko-KR" sz="2000" dirty="0" smtClean="0">
                <a:solidFill>
                  <a:srgbClr val="A00000"/>
                </a:solidFill>
              </a:rPr>
              <a:t>divide</a:t>
            </a:r>
            <a:r>
              <a:rPr lang="en-US" altLang="ko-KR" sz="2000" dirty="0" smtClean="0"/>
              <a:t> this node</a:t>
            </a:r>
          </a:p>
          <a:p>
            <a:endParaRPr lang="en-US" altLang="ko-KR" sz="2000" dirty="0" smtClean="0"/>
          </a:p>
          <a:p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2803927" y="4122763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>
            <a:stCxn id="21" idx="1"/>
          </p:cNvCxnSpPr>
          <p:nvPr/>
        </p:nvCxnSpPr>
        <p:spPr>
          <a:xfrm flipH="1">
            <a:off x="5003259" y="3068960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직선 연결선 2047"/>
          <p:cNvCxnSpPr>
            <a:stCxn id="22" idx="1"/>
          </p:cNvCxnSpPr>
          <p:nvPr/>
        </p:nvCxnSpPr>
        <p:spPr>
          <a:xfrm flipH="1">
            <a:off x="5003259" y="4439767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92577" y="3055477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Divide!</a:t>
            </a:r>
            <a:endParaRPr lang="en-US" altLang="ko-KR" sz="20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5299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7.40741E-7 C 0.00538 -0.00486 0.01128 -0.00903 0.01771 -0.01111 C 0.02118 -0.01227 0.02813 -0.01528 0.02813 -0.01528 C 0.04844 -0.01389 0.0526 -0.01204 0.06979 -0.00695 C 0.07691 -0.00486 0.09167 -0.00278 0.09167 -0.00278 C 0.09566 -0.00093 0.10139 0.00023 0.10521 0.00278 C 0.11007 0.00602 0.10642 0.00555 0.11042 0.00555 " pathEditMode="relative" ptsTypes="ffffffA">
                                      <p:cBhvr>
                                        <p:cTn id="9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06131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Rule8: If the </a:t>
            </a:r>
            <a:r>
              <a:rPr lang="en-US" altLang="ko-KR" sz="2000" dirty="0" err="1">
                <a:solidFill>
                  <a:srgbClr val="00B0F0"/>
                </a:solidFill>
              </a:rPr>
              <a:t>bg</a:t>
            </a:r>
            <a:r>
              <a:rPr lang="en-US" altLang="ko-KR" sz="2000" dirty="0">
                <a:solidFill>
                  <a:srgbClr val="00B0F0"/>
                </a:solidFill>
              </a:rPr>
              <a:t> color</a:t>
            </a:r>
            <a:r>
              <a:rPr lang="en-US" altLang="ko-KR" sz="2000" dirty="0"/>
              <a:t> of this node is </a:t>
            </a:r>
            <a:r>
              <a:rPr lang="en-US" altLang="ko-KR" sz="2000" dirty="0">
                <a:solidFill>
                  <a:srgbClr val="00B0F0"/>
                </a:solidFill>
              </a:rPr>
              <a:t>different </a:t>
            </a:r>
            <a:r>
              <a:rPr lang="en-US" altLang="ko-KR" sz="2000" dirty="0"/>
              <a:t>from one of its children’s, divide this node and at the same time, the </a:t>
            </a:r>
            <a:r>
              <a:rPr lang="en-US" altLang="ko-KR" sz="2000" dirty="0">
                <a:solidFill>
                  <a:srgbClr val="0070C0"/>
                </a:solidFill>
              </a:rPr>
              <a:t>childe node with different </a:t>
            </a:r>
            <a:r>
              <a:rPr lang="en-US" altLang="ko-KR" sz="2000" dirty="0" err="1" smtClean="0">
                <a:solidFill>
                  <a:srgbClr val="0070C0"/>
                </a:solidFill>
              </a:rPr>
              <a:t>bg</a:t>
            </a:r>
            <a:r>
              <a:rPr lang="en-US" altLang="ko-KR" sz="2000" dirty="0" smtClean="0">
                <a:solidFill>
                  <a:srgbClr val="0070C0"/>
                </a:solidFill>
              </a:rPr>
              <a:t> </a:t>
            </a:r>
            <a:r>
              <a:rPr lang="en-US" altLang="ko-KR" sz="2000" dirty="0">
                <a:solidFill>
                  <a:srgbClr val="0070C0"/>
                </a:solidFill>
              </a:rPr>
              <a:t>color will note be divided in this round</a:t>
            </a:r>
          </a:p>
          <a:p>
            <a:endParaRPr lang="en-US" altLang="ko-KR" sz="2000" dirty="0" smtClean="0"/>
          </a:p>
          <a:p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3812725" y="4151735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>
            <a:stCxn id="21" idx="1"/>
          </p:cNvCxnSpPr>
          <p:nvPr/>
        </p:nvCxnSpPr>
        <p:spPr>
          <a:xfrm flipH="1">
            <a:off x="5003259" y="3068960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직선 연결선 2047"/>
          <p:cNvCxnSpPr>
            <a:stCxn id="22" idx="1"/>
          </p:cNvCxnSpPr>
          <p:nvPr/>
        </p:nvCxnSpPr>
        <p:spPr>
          <a:xfrm flipH="1">
            <a:off x="5003259" y="4439767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1224" y="2282206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Divide!</a:t>
            </a:r>
            <a:endParaRPr lang="en-US" altLang="ko-KR" sz="20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353357" y="2204864"/>
            <a:ext cx="30026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Do Not </a:t>
            </a:r>
            <a:r>
              <a:rPr lang="en-US" altLang="ko-KR" b="1" dirty="0" smtClean="0"/>
              <a:t>Divide,</a:t>
            </a:r>
          </a:p>
          <a:p>
            <a:r>
              <a:rPr lang="en-US" altLang="ko-KR" b="1" dirty="0" smtClean="0"/>
              <a:t>Put into </a:t>
            </a:r>
            <a:r>
              <a:rPr lang="en-US" altLang="ko-KR" b="1" dirty="0" smtClean="0">
                <a:solidFill>
                  <a:srgbClr val="C00000"/>
                </a:solidFill>
              </a:rPr>
              <a:t>pool as block!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5159303" y="1632991"/>
            <a:ext cx="3157113" cy="1579985"/>
            <a:chOff x="5159303" y="1632991"/>
            <a:chExt cx="3157113" cy="1579985"/>
          </a:xfrm>
        </p:grpSpPr>
        <p:sp>
          <p:nvSpPr>
            <p:cNvPr id="6" name="타원 5"/>
            <p:cNvSpPr/>
            <p:nvPr/>
          </p:nvSpPr>
          <p:spPr>
            <a:xfrm>
              <a:off x="5159303" y="1632991"/>
              <a:ext cx="3013097" cy="157998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380312" y="219855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202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22 -4.81481E-6 C -0.00469 -0.00833 -0.00781 -0.01689 -0.01129 -0.025 C -0.01389 -0.04143 -0.01945 -0.05578 -0.02327 -0.07152 C -0.02535 -0.07962 -0.02552 -0.08819 -0.02726 -0.09629 C -0.03177 -0.14537 -0.02604 -0.18449 -0.00833 -0.22384 C -0.00347 -0.23449 0.00069 -0.24907 0.00781 -0.25648 C 0.01128 -0.26435 0.0151 -0.27199 0.01875 -0.27962 C 0.02083 -0.28402 0.02535 -0.28518 0.02795 -0.28888 " pathEditMode="relative" rAng="0" ptsTypes="fffffffA">
                                      <p:cBhvr>
                                        <p:cTn id="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1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95 -0.28888 C 0.02066 -0.28772 0.01788 -0.28819 0.01233 -0.28332 C 0.00781 -0.27453 0.00764 -0.27013 0.00608 -0.25971 C 0.00677 -0.25115 0.00694 -0.24166 0.01128 -0.23471 C 0.01302 -0.23194 0.01423 -0.22823 0.01649 -0.22638 C 0.0184 -0.22476 0.02274 -0.2236 0.02274 -0.2236 C 0.02396 -0.21897 0.02378 -0.22082 0.02378 -0.21805 " pathEditMode="relative" ptsTypes="ffffffA">
                                      <p:cBhvr>
                                        <p:cTn id="26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4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06131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Rule1: If the DOM node is not a text node and it has </a:t>
            </a:r>
            <a:r>
              <a:rPr lang="en-US" altLang="ko-KR" sz="2000" dirty="0">
                <a:solidFill>
                  <a:srgbClr val="00B0F0"/>
                </a:solidFill>
              </a:rPr>
              <a:t>no valid children</a:t>
            </a:r>
            <a:r>
              <a:rPr lang="en-US" altLang="ko-KR" sz="2000" dirty="0"/>
              <a:t>, then this node </a:t>
            </a:r>
            <a:r>
              <a:rPr lang="en-US" altLang="ko-KR" sz="2000" dirty="0">
                <a:solidFill>
                  <a:srgbClr val="00B0F0"/>
                </a:solidFill>
              </a:rPr>
              <a:t>cannot be divided</a:t>
            </a:r>
            <a:r>
              <a:rPr lang="en-US" altLang="ko-KR" sz="2000" dirty="0"/>
              <a:t> and will be </a:t>
            </a:r>
            <a:r>
              <a:rPr lang="en-US" altLang="ko-KR" sz="2000" dirty="0">
                <a:solidFill>
                  <a:srgbClr val="00B0F0"/>
                </a:solidFill>
              </a:rPr>
              <a:t>cut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4028749" y="2655962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>
            <a:stCxn id="21" idx="1"/>
          </p:cNvCxnSpPr>
          <p:nvPr/>
        </p:nvCxnSpPr>
        <p:spPr>
          <a:xfrm flipH="1">
            <a:off x="5003259" y="3068960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직선 연결선 2047"/>
          <p:cNvCxnSpPr>
            <a:stCxn id="22" idx="1"/>
          </p:cNvCxnSpPr>
          <p:nvPr/>
        </p:nvCxnSpPr>
        <p:spPr>
          <a:xfrm flipH="1">
            <a:off x="5003259" y="4439767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1224" y="2282206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Cut!</a:t>
            </a:r>
            <a:endParaRPr lang="en-US" altLang="ko-KR" sz="20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5159303" y="1632991"/>
            <a:ext cx="3157113" cy="1579985"/>
            <a:chOff x="5159303" y="1632991"/>
            <a:chExt cx="3157113" cy="1579985"/>
          </a:xfrm>
        </p:grpSpPr>
        <p:sp>
          <p:nvSpPr>
            <p:cNvPr id="47" name="타원 46"/>
            <p:cNvSpPr/>
            <p:nvPr/>
          </p:nvSpPr>
          <p:spPr>
            <a:xfrm>
              <a:off x="5159303" y="1632991"/>
              <a:ext cx="3013097" cy="157998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380312" y="219855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8038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decel="100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5.18519E-6 C -0.01076 0.00069 -0.02465 -0.00163 -0.03437 0.00694 C -0.0368 0.01666 -0.03819 0.01851 -0.03541 0.03055 C -0.03541 0.03078 -0.02691 0.03958 -0.02604 0.04027 C -0.02343 0.05069 -0.02725 0.03819 -0.02187 0.04722 C -0.01753 0.05439 -0.02395 0.0493 -0.01875 0.05277 " pathEditMode="relative" ptsTypes="fffffA">
                                      <p:cBhvr>
                                        <p:cTn id="18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06131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Rule11: If previous </a:t>
            </a:r>
            <a:r>
              <a:rPr lang="en-US" altLang="ko-KR" sz="2000" dirty="0">
                <a:solidFill>
                  <a:srgbClr val="00B0F0"/>
                </a:solidFill>
              </a:rPr>
              <a:t>sibling node</a:t>
            </a:r>
            <a:r>
              <a:rPr lang="en-US" altLang="ko-KR" sz="2000" dirty="0"/>
              <a:t> has </a:t>
            </a:r>
            <a:r>
              <a:rPr lang="en-US" altLang="ko-KR" sz="2000" dirty="0">
                <a:solidFill>
                  <a:srgbClr val="00B0F0"/>
                </a:solidFill>
              </a:rPr>
              <a:t>not been divided</a:t>
            </a:r>
            <a:r>
              <a:rPr lang="en-US" altLang="ko-KR" sz="2000" dirty="0"/>
              <a:t>, do </a:t>
            </a:r>
            <a:r>
              <a:rPr lang="en-US" altLang="ko-KR" sz="2000" dirty="0">
                <a:solidFill>
                  <a:srgbClr val="00B0F0"/>
                </a:solidFill>
              </a:rPr>
              <a:t>not divide </a:t>
            </a:r>
            <a:r>
              <a:rPr lang="en-US" altLang="ko-KR" sz="2000" dirty="0"/>
              <a:t>this node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3859331" y="3016002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직선 연결선 2047"/>
          <p:cNvCxnSpPr>
            <a:stCxn id="22" idx="1"/>
          </p:cNvCxnSpPr>
          <p:nvPr/>
        </p:nvCxnSpPr>
        <p:spPr>
          <a:xfrm flipH="1">
            <a:off x="5003259" y="4439767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5159303" y="1632991"/>
            <a:ext cx="3157113" cy="1579985"/>
            <a:chOff x="5159303" y="1632991"/>
            <a:chExt cx="3157113" cy="1579985"/>
          </a:xfrm>
        </p:grpSpPr>
        <p:sp>
          <p:nvSpPr>
            <p:cNvPr id="47" name="타원 46"/>
            <p:cNvSpPr/>
            <p:nvPr/>
          </p:nvSpPr>
          <p:spPr>
            <a:xfrm>
              <a:off x="5159303" y="1632991"/>
              <a:ext cx="3013097" cy="157998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380312" y="219855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VB2-1</a:t>
              </a:r>
            </a:p>
          </p:txBody>
        </p:sp>
      </p:grpSp>
      <p:sp>
        <p:nvSpPr>
          <p:cNvPr id="50" name="직사각형 49"/>
          <p:cNvSpPr/>
          <p:nvPr/>
        </p:nvSpPr>
        <p:spPr>
          <a:xfrm>
            <a:off x="1353357" y="2204864"/>
            <a:ext cx="30026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Do Not </a:t>
            </a:r>
            <a:r>
              <a:rPr lang="en-US" altLang="ko-KR" b="1" dirty="0" smtClean="0"/>
              <a:t>Divide,</a:t>
            </a:r>
          </a:p>
          <a:p>
            <a:r>
              <a:rPr lang="en-US" altLang="ko-KR" b="1" dirty="0" smtClean="0"/>
              <a:t>Put into </a:t>
            </a:r>
            <a:r>
              <a:rPr lang="en-US" altLang="ko-KR" b="1" dirty="0" smtClean="0">
                <a:solidFill>
                  <a:srgbClr val="C00000"/>
                </a:solidFill>
              </a:rPr>
              <a:t>pool as block!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5111665" y="3212976"/>
            <a:ext cx="4032335" cy="1173064"/>
            <a:chOff x="5111665" y="3212976"/>
            <a:chExt cx="4032335" cy="1173064"/>
          </a:xfrm>
        </p:grpSpPr>
        <p:sp>
          <p:nvSpPr>
            <p:cNvPr id="6" name="타원 5"/>
            <p:cNvSpPr/>
            <p:nvPr/>
          </p:nvSpPr>
          <p:spPr>
            <a:xfrm>
              <a:off x="5111665" y="3212976"/>
              <a:ext cx="4032335" cy="1173064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536370" y="392641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375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06131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Rule1: If the DOM node is not a text node and it has </a:t>
            </a:r>
            <a:r>
              <a:rPr lang="en-US" altLang="ko-KR" sz="2000" dirty="0">
                <a:solidFill>
                  <a:srgbClr val="00B0F0"/>
                </a:solidFill>
              </a:rPr>
              <a:t>no valid children</a:t>
            </a:r>
            <a:r>
              <a:rPr lang="en-US" altLang="ko-KR" sz="2000" dirty="0"/>
              <a:t>, then this node </a:t>
            </a:r>
            <a:r>
              <a:rPr lang="en-US" altLang="ko-KR" sz="2000" dirty="0">
                <a:solidFill>
                  <a:srgbClr val="00B0F0"/>
                </a:solidFill>
              </a:rPr>
              <a:t>cannot be divided</a:t>
            </a:r>
            <a:r>
              <a:rPr lang="en-US" altLang="ko-KR" sz="2000" dirty="0"/>
              <a:t> and will be </a:t>
            </a:r>
            <a:r>
              <a:rPr lang="en-US" altLang="ko-KR" sz="2000" dirty="0">
                <a:solidFill>
                  <a:srgbClr val="00B0F0"/>
                </a:solidFill>
              </a:rPr>
              <a:t>cut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3859331" y="3016002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직선 연결선 2047"/>
          <p:cNvCxnSpPr>
            <a:stCxn id="22" idx="1"/>
          </p:cNvCxnSpPr>
          <p:nvPr/>
        </p:nvCxnSpPr>
        <p:spPr>
          <a:xfrm flipH="1">
            <a:off x="5003259" y="4439767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5159303" y="1632991"/>
            <a:ext cx="3157113" cy="1579985"/>
            <a:chOff x="5159303" y="1632991"/>
            <a:chExt cx="3157113" cy="1579985"/>
          </a:xfrm>
        </p:grpSpPr>
        <p:sp>
          <p:nvSpPr>
            <p:cNvPr id="47" name="타원 46"/>
            <p:cNvSpPr/>
            <p:nvPr/>
          </p:nvSpPr>
          <p:spPr>
            <a:xfrm>
              <a:off x="5159303" y="1632991"/>
              <a:ext cx="3013097" cy="157998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380312" y="219855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VB2-1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5111665" y="3212976"/>
            <a:ext cx="4032335" cy="1173064"/>
            <a:chOff x="5111665" y="3212976"/>
            <a:chExt cx="4032335" cy="1173064"/>
          </a:xfrm>
        </p:grpSpPr>
        <p:sp>
          <p:nvSpPr>
            <p:cNvPr id="6" name="타원 5"/>
            <p:cNvSpPr/>
            <p:nvPr/>
          </p:nvSpPr>
          <p:spPr>
            <a:xfrm>
              <a:off x="5111665" y="3212976"/>
              <a:ext cx="4032335" cy="1173064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536370" y="392641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VB2-2</a:t>
              </a:r>
            </a:p>
          </p:txBody>
        </p:sp>
      </p:grpSp>
      <p:sp>
        <p:nvSpPr>
          <p:cNvPr id="54" name="직사각형 53"/>
          <p:cNvSpPr/>
          <p:nvPr/>
        </p:nvSpPr>
        <p:spPr>
          <a:xfrm>
            <a:off x="2913172" y="424279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Cut!</a:t>
            </a:r>
            <a:endParaRPr lang="en-US" altLang="ko-KR" sz="2000" b="1" dirty="0" smtClean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3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4.44444E-6 C -0.00556 0.00255 -0.00226 0.00046 -0.00938 0.00694 C -0.01042 0.00787 -0.0125 0.00972 -0.0125 0.00972 C -0.01545 0.01551 -0.01893 0.02037 -0.02188 0.02639 C -0.02257 0.02778 -0.02396 0.03056 -0.02396 0.03056 C -0.02674 0.04514 -0.02292 0.02801 -0.02708 0.04028 C -0.02952 0.04745 -0.03004 0.05463 -0.03333 0.06111 C -0.03611 0.0838 -0.03663 0.10741 -0.03125 0.12917 C -0.02986 0.13449 -0.02587 0.13704 -0.02292 0.14028 C -0.01302 0.15162 -0.00295 0.16111 0.01042 0.16111 " pathEditMode="relative" ptsTypes="fffffffffA">
                                      <p:cBhvr>
                                        <p:cTn id="6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decel="100000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2" descr="C:\Users\Administrator\Desktop\그림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10" y="3070155"/>
            <a:ext cx="2578100" cy="344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4.1 Visual Block Extraction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061310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Rule11: If previous </a:t>
            </a:r>
            <a:r>
              <a:rPr lang="en-US" altLang="ko-KR" sz="2000" dirty="0">
                <a:solidFill>
                  <a:srgbClr val="00B0F0"/>
                </a:solidFill>
              </a:rPr>
              <a:t>sibling node</a:t>
            </a:r>
            <a:r>
              <a:rPr lang="en-US" altLang="ko-KR" sz="2000" dirty="0"/>
              <a:t> has </a:t>
            </a:r>
            <a:r>
              <a:rPr lang="en-US" altLang="ko-KR" sz="2000" dirty="0">
                <a:solidFill>
                  <a:srgbClr val="00B0F0"/>
                </a:solidFill>
              </a:rPr>
              <a:t>not been divided</a:t>
            </a:r>
            <a:r>
              <a:rPr lang="en-US" altLang="ko-KR" sz="2000" dirty="0"/>
              <a:t>, do </a:t>
            </a:r>
            <a:r>
              <a:rPr lang="en-US" altLang="ko-KR" sz="2000" dirty="0">
                <a:solidFill>
                  <a:srgbClr val="00B0F0"/>
                </a:solidFill>
              </a:rPr>
              <a:t>not divide </a:t>
            </a:r>
            <a:r>
              <a:rPr lang="en-US" altLang="ko-KR" sz="2000" dirty="0"/>
              <a:t>this node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pic>
        <p:nvPicPr>
          <p:cNvPr id="2052" name="Picture 4" descr="C:\Users\Administrator\Desktop\Other-Companies--Web-cam-photo-1-pic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71"/>
          <a:stretch/>
        </p:blipFill>
        <p:spPr bwMode="auto">
          <a:xfrm>
            <a:off x="3951408" y="4116045"/>
            <a:ext cx="1009207" cy="64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293481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17625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tr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520" y="3573016"/>
            <a:ext cx="2578205" cy="2592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16" idx="3"/>
            <a:endCxn id="17" idx="1"/>
          </p:cNvCxnSpPr>
          <p:nvPr/>
        </p:nvCxnSpPr>
        <p:spPr>
          <a:xfrm>
            <a:off x="3703633" y="3776464"/>
            <a:ext cx="31399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5220072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220072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5220072" y="2924944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5220072" y="4295751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td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220072" y="4943823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td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19" idx="1"/>
          </p:cNvCxnSpPr>
          <p:nvPr/>
        </p:nvCxnSpPr>
        <p:spPr>
          <a:xfrm>
            <a:off x="4786446" y="3776464"/>
            <a:ext cx="43362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003259" y="2420888"/>
            <a:ext cx="0" cy="26669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endCxn id="20" idx="1"/>
          </p:cNvCxnSpPr>
          <p:nvPr/>
        </p:nvCxnSpPr>
        <p:spPr>
          <a:xfrm>
            <a:off x="5003259" y="2420888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직선 연결선 2049"/>
          <p:cNvCxnSpPr>
            <a:stCxn id="23" idx="1"/>
          </p:cNvCxnSpPr>
          <p:nvPr/>
        </p:nvCxnSpPr>
        <p:spPr>
          <a:xfrm flipH="1">
            <a:off x="5003259" y="5087839"/>
            <a:ext cx="21681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/>
          <p:cNvSpPr/>
          <p:nvPr/>
        </p:nvSpPr>
        <p:spPr>
          <a:xfrm>
            <a:off x="6444208" y="22768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6444208" y="1772816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444208" y="27809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44208" y="3632448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center</a:t>
            </a:r>
            <a:endParaRPr lang="ko-KR" altLang="en-US" sz="1400" dirty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7740352" y="3640833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740352" y="3136777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7740352" y="4144889"/>
            <a:ext cx="768821" cy="2880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6435774" y="4949528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6435774" y="4445472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435774" y="5453584"/>
            <a:ext cx="768821" cy="288032"/>
          </a:xfrm>
          <a:prstGeom prst="roundRect">
            <a:avLst/>
          </a:prstGeom>
          <a:solidFill>
            <a:srgbClr val="D2D07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table</a:t>
            </a:r>
            <a:endParaRPr lang="ko-KR" altLang="en-US" dirty="0"/>
          </a:p>
        </p:txBody>
      </p:sp>
      <p:cxnSp>
        <p:nvCxnSpPr>
          <p:cNvPr id="2054" name="직선 연결선 2053"/>
          <p:cNvCxnSpPr/>
          <p:nvPr/>
        </p:nvCxnSpPr>
        <p:spPr>
          <a:xfrm flipH="1">
            <a:off x="6228184" y="1916832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stCxn id="36" idx="1"/>
          </p:cNvCxnSpPr>
          <p:nvPr/>
        </p:nvCxnSpPr>
        <p:spPr>
          <a:xfrm flipH="1">
            <a:off x="5988894" y="2420888"/>
            <a:ext cx="45531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6228184" y="2924944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6" name="직선 연결선 2055"/>
          <p:cNvCxnSpPr/>
          <p:nvPr/>
        </p:nvCxnSpPr>
        <p:spPr>
          <a:xfrm>
            <a:off x="6228184" y="1916832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H="1">
            <a:off x="6228184" y="458948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5988893" y="5093544"/>
            <a:ext cx="44688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6228184" y="559760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228184" y="458948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 flipH="1">
            <a:off x="7524328" y="3272408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>
            <a:endCxn id="39" idx="3"/>
          </p:cNvCxnSpPr>
          <p:nvPr/>
        </p:nvCxnSpPr>
        <p:spPr>
          <a:xfrm flipH="1">
            <a:off x="7213029" y="3776464"/>
            <a:ext cx="5188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 flipH="1">
            <a:off x="7524328" y="4280520"/>
            <a:ext cx="2075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/>
          <p:nvPr/>
        </p:nvCxnSpPr>
        <p:spPr>
          <a:xfrm>
            <a:off x="7524328" y="3272408"/>
            <a:ext cx="0" cy="10081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>
            <a:stCxn id="39" idx="1"/>
            <a:endCxn id="19" idx="3"/>
          </p:cNvCxnSpPr>
          <p:nvPr/>
        </p:nvCxnSpPr>
        <p:spPr>
          <a:xfrm flipH="1">
            <a:off x="5988893" y="3776464"/>
            <a:ext cx="45531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5159303" y="1632991"/>
            <a:ext cx="3157113" cy="1579985"/>
            <a:chOff x="5159303" y="1632991"/>
            <a:chExt cx="3157113" cy="1579985"/>
          </a:xfrm>
        </p:grpSpPr>
        <p:sp>
          <p:nvSpPr>
            <p:cNvPr id="47" name="타원 46"/>
            <p:cNvSpPr/>
            <p:nvPr/>
          </p:nvSpPr>
          <p:spPr>
            <a:xfrm>
              <a:off x="5159303" y="1632991"/>
              <a:ext cx="3013097" cy="157998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380312" y="219855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VB2-1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5111665" y="3212976"/>
            <a:ext cx="4032335" cy="1173064"/>
            <a:chOff x="5111665" y="3212976"/>
            <a:chExt cx="4032335" cy="1173064"/>
          </a:xfrm>
        </p:grpSpPr>
        <p:sp>
          <p:nvSpPr>
            <p:cNvPr id="6" name="타원 5"/>
            <p:cNvSpPr/>
            <p:nvPr/>
          </p:nvSpPr>
          <p:spPr>
            <a:xfrm>
              <a:off x="5111665" y="3212976"/>
              <a:ext cx="4032335" cy="1173064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536370" y="3926419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VB2-2</a:t>
              </a:r>
            </a:p>
          </p:txBody>
        </p:sp>
      </p:grpSp>
      <p:sp>
        <p:nvSpPr>
          <p:cNvPr id="55" name="직사각형 54"/>
          <p:cNvSpPr/>
          <p:nvPr/>
        </p:nvSpPr>
        <p:spPr>
          <a:xfrm>
            <a:off x="2861304" y="5446965"/>
            <a:ext cx="30026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Do Not </a:t>
            </a:r>
            <a:r>
              <a:rPr lang="en-US" altLang="ko-KR" b="1" dirty="0" smtClean="0"/>
              <a:t>Divide,</a:t>
            </a:r>
          </a:p>
          <a:p>
            <a:r>
              <a:rPr lang="en-US" altLang="ko-KR" b="1" dirty="0" smtClean="0"/>
              <a:t>Put into </a:t>
            </a:r>
            <a:r>
              <a:rPr lang="en-US" altLang="ko-KR" b="1" dirty="0" smtClean="0">
                <a:solidFill>
                  <a:srgbClr val="C00000"/>
                </a:solidFill>
              </a:rPr>
              <a:t>pool as block!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5111665" y="4386040"/>
            <a:ext cx="3096739" cy="1779264"/>
            <a:chOff x="5111665" y="4386040"/>
            <a:chExt cx="3096739" cy="1779264"/>
          </a:xfrm>
        </p:grpSpPr>
        <p:sp>
          <p:nvSpPr>
            <p:cNvPr id="10" name="타원 9"/>
            <p:cNvSpPr/>
            <p:nvPr/>
          </p:nvSpPr>
          <p:spPr>
            <a:xfrm>
              <a:off x="5111665" y="4386040"/>
              <a:ext cx="3060735" cy="1779264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7272300" y="5106865"/>
              <a:ext cx="936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 smtClean="0">
                  <a:solidFill>
                    <a:srgbClr val="C00000"/>
                  </a:solidFill>
                </a:rPr>
                <a:t>VB2-3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583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27778E-6 5.55556E-6 C -0.00661 0.00209 -0.00747 0.00903 -0.01355 0.01112 C -0.02084 0.01366 -0.0297 0.01922 -0.03438 0.02778 C -0.03664 0.03218 -0.03733 0.03728 -0.03959 0.04167 C -0.03872 0.05163 -0.0389 0.06343 -0.0323 0.06945 C -0.02657 0.08079 -0.00713 0.09167 0.00312 0.09167 " pathEditMode="relative" ptsTypes="fffffA">
                                      <p:cBhvr>
                                        <p:cTn id="6" dur="75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dministrator\Desktop\그림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2" y="1032457"/>
            <a:ext cx="4321176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1448" y="142860"/>
            <a:ext cx="9153080" cy="785810"/>
          </a:xfrm>
        </p:spPr>
        <p:txBody>
          <a:bodyPr>
            <a:normAutofit/>
          </a:bodyPr>
          <a:lstStyle/>
          <a:p>
            <a:r>
              <a:rPr lang="en-US" altLang="ko-KR" dirty="0"/>
              <a:t>4.1 Visual Block Extraction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572000" y="1025797"/>
            <a:ext cx="4464496" cy="6696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572000" y="1916832"/>
            <a:ext cx="108012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572000" y="5954895"/>
            <a:ext cx="4464496" cy="4244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572000" y="6492734"/>
            <a:ext cx="4464496" cy="3087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444208" y="1196752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VB1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663058" y="3527947"/>
            <a:ext cx="9361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444208" y="6457890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VB4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444208" y="5962168"/>
            <a:ext cx="10441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VB3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7956376" y="1916832"/>
            <a:ext cx="108012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028384" y="3527947"/>
            <a:ext cx="10436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VB2-3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5810250" y="1916832"/>
            <a:ext cx="2002110" cy="3816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354198" y="3527947"/>
            <a:ext cx="9541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VB2-2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4600575" y="1926357"/>
            <a:ext cx="4363913" cy="378864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572000" y="1916832"/>
            <a:ext cx="4464496" cy="3816424"/>
            <a:chOff x="4572000" y="1916832"/>
            <a:chExt cx="4464496" cy="3816424"/>
          </a:xfrm>
        </p:grpSpPr>
        <p:sp>
          <p:nvSpPr>
            <p:cNvPr id="37" name="직사각형 36"/>
            <p:cNvSpPr/>
            <p:nvPr/>
          </p:nvSpPr>
          <p:spPr>
            <a:xfrm>
              <a:off x="4572000" y="1916832"/>
              <a:ext cx="4464496" cy="381642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444208" y="3527947"/>
              <a:ext cx="10441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VB2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179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Segmentation</a:t>
            </a:r>
            <a:endParaRPr lang="ko-KR" altLang="en-US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71448" y="1096056"/>
            <a:ext cx="8801104" cy="542928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 smtClean="0"/>
              <a:t>Detects </a:t>
            </a:r>
            <a:r>
              <a:rPr lang="en-US" altLang="ko-KR" b="1" dirty="0"/>
              <a:t>horizontal </a:t>
            </a:r>
            <a:r>
              <a:rPr lang="en-US" altLang="ko-KR" dirty="0"/>
              <a:t>and</a:t>
            </a:r>
            <a:r>
              <a:rPr lang="en-US" altLang="ko-KR" b="1" dirty="0"/>
              <a:t> vertical separators</a:t>
            </a:r>
            <a:r>
              <a:rPr lang="en-US" altLang="ko-KR" dirty="0"/>
              <a:t> of the </a:t>
            </a:r>
            <a:r>
              <a:rPr lang="en-US" altLang="ko-KR" dirty="0" smtClean="0"/>
              <a:t>page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/>
              <a:t>Constructs </a:t>
            </a:r>
            <a:r>
              <a:rPr lang="en-US" altLang="ko-KR" dirty="0"/>
              <a:t>the </a:t>
            </a:r>
            <a:r>
              <a:rPr lang="en-US" altLang="ko-KR" b="1" dirty="0" smtClean="0">
                <a:solidFill>
                  <a:srgbClr val="C00000"/>
                </a:solidFill>
              </a:rPr>
              <a:t>visual tree</a:t>
            </a:r>
            <a:r>
              <a:rPr lang="en-US" altLang="ko-KR" dirty="0" smtClean="0"/>
              <a:t> partitioned </a:t>
            </a:r>
            <a:r>
              <a:rPr lang="en-US" altLang="ko-KR" dirty="0"/>
              <a:t>into multiple </a:t>
            </a:r>
            <a:r>
              <a:rPr lang="en-US" altLang="ko-KR" dirty="0" smtClean="0"/>
              <a:t>blocks</a:t>
            </a:r>
          </a:p>
        </p:txBody>
      </p:sp>
      <p:pic>
        <p:nvPicPr>
          <p:cNvPr id="9218" name="Picture 2" descr="C:\Users\Administrator\Desktop\새 폴더\barley_page_layout_image00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82730"/>
            <a:ext cx="2859841" cy="222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 descr="C:\Users\Administrator\Desktop\새 폴더\Binary%20tre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008451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211960" y="4797152"/>
            <a:ext cx="1080120" cy="576064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metal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4250529" y="6572272"/>
            <a:ext cx="642942" cy="214314"/>
          </a:xfrm>
        </p:spPr>
        <p:txBody>
          <a:bodyPr/>
          <a:lstStyle/>
          <a:p>
            <a:fld id="{4BEDD84E-25D4-4983-8AA1-2863C96F08D9}" type="slidenum">
              <a:rPr lang="ko-KR" altLang="en-US" smtClean="0"/>
              <a:pPr/>
              <a:t>4</a:t>
            </a:fld>
            <a:r>
              <a:rPr lang="en-US" altLang="ko-KR" dirty="0" smtClean="0"/>
              <a:t>/35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4111749" y="3832240"/>
            <a:ext cx="13681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VIPS !!</a:t>
            </a:r>
          </a:p>
        </p:txBody>
      </p:sp>
    </p:spTree>
    <p:extLst>
      <p:ext uri="{BB962C8B-B14F-4D97-AF65-F5344CB8AC3E}">
        <p14:creationId xmlns:p14="http://schemas.microsoft.com/office/powerpoint/2010/main" val="119199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15" name="정육면체 14"/>
          <p:cNvSpPr/>
          <p:nvPr/>
        </p:nvSpPr>
        <p:spPr>
          <a:xfrm>
            <a:off x="177230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74390" y="2708920"/>
            <a:ext cx="1937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I. Visual</a:t>
            </a:r>
          </a:p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Block    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Extraction</a:t>
            </a:r>
          </a:p>
        </p:txBody>
      </p:sp>
      <p:sp>
        <p:nvSpPr>
          <p:cNvPr id="5" name="정육면체 4"/>
          <p:cNvSpPr/>
          <p:nvPr/>
        </p:nvSpPr>
        <p:spPr>
          <a:xfrm>
            <a:off x="3059832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419872" y="2706702"/>
            <a:ext cx="20207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II. Visual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Separator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Detection</a:t>
            </a:r>
          </a:p>
        </p:txBody>
      </p:sp>
      <p:sp>
        <p:nvSpPr>
          <p:cNvPr id="18" name="정육면체 17"/>
          <p:cNvSpPr/>
          <p:nvPr/>
        </p:nvSpPr>
        <p:spPr>
          <a:xfrm>
            <a:off x="6022157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228184" y="2708920"/>
            <a:ext cx="22322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III. Content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Structure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Construction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086053" y="5589240"/>
            <a:ext cx="9361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VB2-1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64670" y="4530874"/>
            <a:ext cx="1238250" cy="1778304"/>
            <a:chOff x="4572000" y="1025797"/>
            <a:chExt cx="4464496" cy="5775678"/>
          </a:xfrm>
        </p:grpSpPr>
        <p:sp>
          <p:nvSpPr>
            <p:cNvPr id="26" name="직사각형 25"/>
            <p:cNvSpPr/>
            <p:nvPr/>
          </p:nvSpPr>
          <p:spPr>
            <a:xfrm>
              <a:off x="4572000" y="1031155"/>
              <a:ext cx="4464496" cy="57703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57200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956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810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00575" y="1926357"/>
              <a:ext cx="4363913" cy="3788643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813470" y="4530874"/>
            <a:ext cx="1238250" cy="1778304"/>
            <a:chOff x="0" y="1025797"/>
            <a:chExt cx="4464496" cy="5775678"/>
          </a:xfrm>
        </p:grpSpPr>
        <p:sp>
          <p:nvSpPr>
            <p:cNvPr id="35" name="직사각형 34"/>
            <p:cNvSpPr/>
            <p:nvPr/>
          </p:nvSpPr>
          <p:spPr>
            <a:xfrm>
              <a:off x="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384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238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120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Separator detection by “</a:t>
            </a:r>
            <a:r>
              <a:rPr lang="en-US" altLang="ko-KR" b="1" dirty="0" smtClean="0">
                <a:solidFill>
                  <a:srgbClr val="A00000"/>
                </a:solidFill>
              </a:rPr>
              <a:t>Split</a:t>
            </a:r>
            <a:r>
              <a:rPr lang="en-US" altLang="ko-KR" dirty="0" smtClean="0"/>
              <a:t>” using </a:t>
            </a:r>
            <a:r>
              <a:rPr lang="en-US" altLang="ko-KR" dirty="0" smtClean="0">
                <a:solidFill>
                  <a:srgbClr val="00B0F0"/>
                </a:solidFill>
              </a:rPr>
              <a:t>Block pool</a:t>
            </a:r>
            <a:endParaRPr lang="en-US" altLang="ko-KR" dirty="0">
              <a:solidFill>
                <a:srgbClr val="00B0F0"/>
              </a:solidFill>
            </a:endParaRPr>
          </a:p>
          <a:p>
            <a:endParaRPr lang="en-US" altLang="ko-KR" dirty="0" smtClean="0"/>
          </a:p>
          <a:p>
            <a:r>
              <a:rPr lang="en-US" altLang="ko-KR" dirty="0" smtClean="0"/>
              <a:t>1. Initialize the separator list</a:t>
            </a:r>
          </a:p>
          <a:p>
            <a:r>
              <a:rPr lang="en-US" altLang="ko-KR" dirty="0" smtClean="0"/>
              <a:t>2. For every block in the pool, the relation of the block with each separator is evaluated</a:t>
            </a:r>
          </a:p>
          <a:p>
            <a:pPr lvl="1"/>
            <a:r>
              <a:rPr lang="en-US" altLang="ko-KR" dirty="0"/>
              <a:t>a</a:t>
            </a:r>
            <a:r>
              <a:rPr lang="en-US" altLang="ko-KR" dirty="0" smtClean="0"/>
              <a:t>) If the block is contained in the separator, split the separator</a:t>
            </a:r>
          </a:p>
          <a:p>
            <a:pPr lvl="1"/>
            <a:r>
              <a:rPr lang="en-US" altLang="ko-KR" dirty="0"/>
              <a:t>b</a:t>
            </a:r>
            <a:r>
              <a:rPr lang="en-US" altLang="ko-KR" dirty="0" smtClean="0"/>
              <a:t>) If the block crosses with the separator, update the separator’s parameters</a:t>
            </a:r>
          </a:p>
          <a:p>
            <a:pPr lvl="1"/>
            <a:r>
              <a:rPr lang="en-US" altLang="ko-KR" dirty="0" smtClean="0"/>
              <a:t>c) If the block covers the separator, remove the separator</a:t>
            </a:r>
          </a:p>
          <a:p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99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3155534"/>
          </a:xfrm>
          <a:prstGeom prst="rect">
            <a:avLst/>
          </a:prstGeom>
          <a:solidFill>
            <a:srgbClr val="CCFF6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544108" y="2064374"/>
            <a:ext cx="1764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 smtClean="0"/>
              <a:t>Init</a:t>
            </a:r>
            <a:r>
              <a:rPr lang="en-US" altLang="ko-KR" b="1" dirty="0" smtClean="0"/>
              <a:t> Separator</a:t>
            </a:r>
          </a:p>
        </p:txBody>
      </p:sp>
    </p:spTree>
    <p:extLst>
      <p:ext uri="{BB962C8B-B14F-4D97-AF65-F5344CB8AC3E}">
        <p14:creationId xmlns:p14="http://schemas.microsoft.com/office/powerpoint/2010/main" val="361838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5076056" y="2842537"/>
            <a:ext cx="2592288" cy="281663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5076056" y="3124200"/>
            <a:ext cx="2592288" cy="361950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183067" y="1386143"/>
            <a:ext cx="46931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Block is contained </a:t>
            </a:r>
            <a:r>
              <a:rPr lang="en-US" altLang="ko-KR" b="1" dirty="0"/>
              <a:t>in the separator, </a:t>
            </a:r>
            <a:r>
              <a:rPr lang="en-US" altLang="ko-KR" b="1" dirty="0" smtClean="0">
                <a:solidFill>
                  <a:srgbClr val="C00000"/>
                </a:solidFill>
              </a:rPr>
              <a:t>split!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076056" y="3429000"/>
            <a:ext cx="2592288" cy="2160240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38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0" grpId="0"/>
      <p:bldP spid="2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/>
        </p:nvSpPr>
        <p:spPr>
          <a:xfrm>
            <a:off x="5074543" y="3933056"/>
            <a:ext cx="2592288" cy="252797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074543" y="4185853"/>
            <a:ext cx="2592288" cy="252797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074543" y="3429000"/>
            <a:ext cx="2592288" cy="504056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5076056" y="4438650"/>
            <a:ext cx="2592288" cy="1150590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455146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7812360" y="4357221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S3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183067" y="1386143"/>
            <a:ext cx="46931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Block is contained </a:t>
            </a:r>
            <a:r>
              <a:rPr lang="en-US" altLang="ko-KR" b="1" dirty="0"/>
              <a:t>in the separator, </a:t>
            </a:r>
            <a:r>
              <a:rPr lang="en-US" altLang="ko-KR" b="1" dirty="0" smtClean="0">
                <a:solidFill>
                  <a:srgbClr val="C00000"/>
                </a:solidFill>
              </a:rPr>
              <a:t>split!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672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5076056" y="4438650"/>
            <a:ext cx="2592288" cy="214486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076056" y="5314528"/>
            <a:ext cx="2592288" cy="27471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5087466" y="4653136"/>
            <a:ext cx="2592288" cy="333561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087466" y="4986697"/>
            <a:ext cx="2592288" cy="327831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074543" y="3429000"/>
            <a:ext cx="2592288" cy="504056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45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455146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7812360" y="4357221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S3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455146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812360" y="5267922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S4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183067" y="1386143"/>
            <a:ext cx="46931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Block is contained </a:t>
            </a:r>
            <a:r>
              <a:rPr lang="en-US" altLang="ko-KR" b="1" dirty="0"/>
              <a:t>in the separator, </a:t>
            </a:r>
            <a:r>
              <a:rPr lang="en-US" altLang="ko-KR" b="1" dirty="0" smtClean="0">
                <a:solidFill>
                  <a:srgbClr val="C00000"/>
                </a:solidFill>
              </a:rPr>
              <a:t>split!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92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5074543" y="3429000"/>
            <a:ext cx="2592288" cy="2880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5076056" y="4438650"/>
            <a:ext cx="2592288" cy="214486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076056" y="5314528"/>
            <a:ext cx="2592288" cy="27471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074543" y="3717032"/>
            <a:ext cx="2592288" cy="216024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46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455146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7812360" y="4357221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S3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455146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812360" y="5267922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S4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499262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183067" y="1386143"/>
            <a:ext cx="5053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Block is crosses with </a:t>
            </a:r>
            <a:r>
              <a:rPr lang="en-US" altLang="ko-KR" b="1" dirty="0"/>
              <a:t>the separator, </a:t>
            </a:r>
            <a:r>
              <a:rPr lang="en-US" altLang="ko-KR" b="1" dirty="0" smtClean="0">
                <a:solidFill>
                  <a:srgbClr val="C00000"/>
                </a:solidFill>
              </a:rPr>
              <a:t>update!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82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5074543" y="3429000"/>
            <a:ext cx="2592288" cy="2880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5076056" y="4438650"/>
            <a:ext cx="2592288" cy="214486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076056" y="5314528"/>
            <a:ext cx="2592288" cy="27471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455146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7812360" y="4357221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S3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455146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812360" y="5267922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S4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499262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183067" y="1386143"/>
            <a:ext cx="5053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Block covers </a:t>
            </a:r>
            <a:r>
              <a:rPr lang="en-US" altLang="ko-KR" b="1" dirty="0"/>
              <a:t>the separator, </a:t>
            </a:r>
            <a:r>
              <a:rPr lang="en-US" altLang="ko-KR" b="1" dirty="0" smtClean="0">
                <a:solidFill>
                  <a:srgbClr val="C00000"/>
                </a:solidFill>
              </a:rPr>
              <a:t>remove!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12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5074543" y="3429000"/>
            <a:ext cx="2592288" cy="2880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076056" y="5314528"/>
            <a:ext cx="2592288" cy="27471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76056" y="2433706"/>
            <a:ext cx="2592288" cy="408832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4.2 Visual Separator Detection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87624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23728" y="2064374"/>
            <a:ext cx="9361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pool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547664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91780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547664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547664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303748" y="2957711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99692" y="4001187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799692" y="4792506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860762" y="4324454"/>
            <a:ext cx="468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2360" y="2474615"/>
            <a:ext cx="1080120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S1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812360" y="3429000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S2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455146" y="2852936"/>
            <a:ext cx="1872208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074543" y="2433706"/>
            <a:ext cx="2592288" cy="31555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455146" y="3933056"/>
            <a:ext cx="792088" cy="505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5455146" y="4653136"/>
            <a:ext cx="792088" cy="6480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812360" y="5267922"/>
            <a:ext cx="864096" cy="367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S4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499262" y="3717032"/>
            <a:ext cx="828092" cy="1584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183067" y="1386143"/>
            <a:ext cx="56292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At the end, </a:t>
            </a:r>
            <a:r>
              <a:rPr lang="en-US" altLang="ko-KR" b="1" dirty="0" smtClean="0">
                <a:solidFill>
                  <a:srgbClr val="C00000"/>
                </a:solidFill>
              </a:rPr>
              <a:t>remove S1, S2! </a:t>
            </a:r>
            <a:r>
              <a:rPr lang="en-US" altLang="ko-KR" b="1" dirty="0" smtClean="0"/>
              <a:t>(border of the pool)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55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8" grpId="0" animBg="1"/>
      <p:bldP spid="20" grpId="0"/>
      <p:bldP spid="3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4.2 Visual Separator Detection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1448" y="1071546"/>
            <a:ext cx="8801104" cy="1277334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Setting </a:t>
            </a:r>
            <a:r>
              <a:rPr lang="en-US" altLang="ko-KR" dirty="0" smtClean="0">
                <a:solidFill>
                  <a:srgbClr val="A00000"/>
                </a:solidFill>
              </a:rPr>
              <a:t>weights</a:t>
            </a:r>
            <a:r>
              <a:rPr lang="en-US" altLang="ko-KR" dirty="0" smtClean="0"/>
              <a:t> for separators</a:t>
            </a:r>
            <a:endParaRPr lang="ko-KR" altLang="en-US" dirty="0"/>
          </a:p>
          <a:p>
            <a:pPr lvl="1"/>
            <a:r>
              <a:rPr lang="en-US" altLang="ko-KR" sz="1600" dirty="0" smtClean="0"/>
              <a:t>Weight of a separator can be assigned based on the visual difference between its neighboring blocks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1560" y="3356992"/>
            <a:ext cx="1440160" cy="576064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11560" y="4509120"/>
            <a:ext cx="1440160" cy="576064"/>
          </a:xfrm>
          <a:prstGeom prst="rect">
            <a:avLst/>
          </a:prstGeom>
          <a:solidFill>
            <a:srgbClr val="FFC00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67544" y="4005064"/>
            <a:ext cx="1728192" cy="43204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 flipV="1">
            <a:off x="2555776" y="4198228"/>
            <a:ext cx="1728192" cy="4572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 flipV="1">
            <a:off x="4644008" y="4149080"/>
            <a:ext cx="1728192" cy="14401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6732240" y="4005064"/>
            <a:ext cx="1728192" cy="43204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2699792" y="3356992"/>
            <a:ext cx="1440160" cy="576064"/>
            <a:chOff x="2699792" y="3356992"/>
            <a:chExt cx="1440160" cy="576064"/>
          </a:xfrm>
        </p:grpSpPr>
        <p:sp>
          <p:nvSpPr>
            <p:cNvPr id="13" name="직사각형 12"/>
            <p:cNvSpPr/>
            <p:nvPr/>
          </p:nvSpPr>
          <p:spPr>
            <a:xfrm>
              <a:off x="2699792" y="3356992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753798" y="3460358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/>
                <a:t>text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699792" y="4509120"/>
            <a:ext cx="1440160" cy="576064"/>
            <a:chOff x="2699792" y="4509120"/>
            <a:chExt cx="1440160" cy="576064"/>
          </a:xfrm>
        </p:grpSpPr>
        <p:sp>
          <p:nvSpPr>
            <p:cNvPr id="17" name="직사각형 16"/>
            <p:cNvSpPr/>
            <p:nvPr/>
          </p:nvSpPr>
          <p:spPr>
            <a:xfrm>
              <a:off x="2699792" y="4509120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753798" y="4612486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/>
                <a:t>text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788024" y="3356992"/>
            <a:ext cx="1440160" cy="576064"/>
            <a:chOff x="4788024" y="3356992"/>
            <a:chExt cx="1440160" cy="576064"/>
          </a:xfrm>
        </p:grpSpPr>
        <p:sp>
          <p:nvSpPr>
            <p:cNvPr id="14" name="직사각형 13"/>
            <p:cNvSpPr/>
            <p:nvPr/>
          </p:nvSpPr>
          <p:spPr>
            <a:xfrm>
              <a:off x="4788024" y="3356992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842030" y="3460358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 smtClean="0"/>
                <a:t>text</a:t>
              </a: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788024" y="4509120"/>
            <a:ext cx="1440160" cy="576064"/>
            <a:chOff x="4788024" y="4509120"/>
            <a:chExt cx="1440160" cy="576064"/>
          </a:xfrm>
        </p:grpSpPr>
        <p:sp>
          <p:nvSpPr>
            <p:cNvPr id="18" name="직사각형 17"/>
            <p:cNvSpPr/>
            <p:nvPr/>
          </p:nvSpPr>
          <p:spPr>
            <a:xfrm>
              <a:off x="4788024" y="4509120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842030" y="4612486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/>
                <a:t>text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876256" y="3356992"/>
            <a:ext cx="1440160" cy="576064"/>
            <a:chOff x="6876256" y="3356992"/>
            <a:chExt cx="1440160" cy="576064"/>
          </a:xfrm>
        </p:grpSpPr>
        <p:sp>
          <p:nvSpPr>
            <p:cNvPr id="15" name="직사각형 14"/>
            <p:cNvSpPr/>
            <p:nvPr/>
          </p:nvSpPr>
          <p:spPr>
            <a:xfrm>
              <a:off x="6876256" y="3356992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6930262" y="3460358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/>
                <a:t>text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876256" y="4509120"/>
            <a:ext cx="1440160" cy="576064"/>
            <a:chOff x="6876256" y="4509120"/>
            <a:chExt cx="1440160" cy="576064"/>
          </a:xfrm>
        </p:grpSpPr>
        <p:sp>
          <p:nvSpPr>
            <p:cNvPr id="19" name="직사각형 18"/>
            <p:cNvSpPr/>
            <p:nvPr/>
          </p:nvSpPr>
          <p:spPr>
            <a:xfrm>
              <a:off x="6876256" y="4509120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6930262" y="4612486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 smtClean="0"/>
                <a:t>text</a:t>
              </a: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6876256" y="2636912"/>
            <a:ext cx="1440160" cy="576064"/>
            <a:chOff x="6876256" y="4509120"/>
            <a:chExt cx="1440160" cy="576064"/>
          </a:xfrm>
        </p:grpSpPr>
        <p:sp>
          <p:nvSpPr>
            <p:cNvPr id="40" name="직사각형 39"/>
            <p:cNvSpPr/>
            <p:nvPr/>
          </p:nvSpPr>
          <p:spPr>
            <a:xfrm>
              <a:off x="6876256" y="4509120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6930262" y="4612486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 smtClean="0"/>
                <a:t>Title</a:t>
              </a: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876256" y="5229200"/>
            <a:ext cx="1440160" cy="576064"/>
            <a:chOff x="6876256" y="3356992"/>
            <a:chExt cx="1440160" cy="576064"/>
          </a:xfrm>
        </p:grpSpPr>
        <p:sp>
          <p:nvSpPr>
            <p:cNvPr id="43" name="직사각형 42"/>
            <p:cNvSpPr/>
            <p:nvPr/>
          </p:nvSpPr>
          <p:spPr>
            <a:xfrm>
              <a:off x="6876256" y="3356992"/>
              <a:ext cx="1440160" cy="576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6930262" y="3460358"/>
              <a:ext cx="13321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/>
                <a:t>content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663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  <p:bldP spid="6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Primary Objective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860621" y="2204864"/>
            <a:ext cx="7416824" cy="158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24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Arial" pitchFamily="34" charset="0"/>
              <a:buChar char="−"/>
              <a:defRPr sz="20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18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Arial" pitchFamily="34" charset="0"/>
              <a:buChar char="−"/>
              <a:defRPr sz="16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16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3600" dirty="0" smtClean="0"/>
              <a:t>Algorithm to </a:t>
            </a:r>
            <a:r>
              <a:rPr lang="en-US" altLang="ko-KR" sz="3600" b="1" dirty="0">
                <a:solidFill>
                  <a:schemeClr val="accent6">
                    <a:lumMod val="75000"/>
                  </a:schemeClr>
                </a:solidFill>
              </a:rPr>
              <a:t>semantically </a:t>
            </a:r>
            <a:r>
              <a:rPr lang="en-US" altLang="ko-KR" sz="3600" b="1" dirty="0" smtClean="0">
                <a:solidFill>
                  <a:schemeClr val="accent6">
                    <a:lumMod val="75000"/>
                  </a:schemeClr>
                </a:solidFill>
              </a:rPr>
              <a:t>segment</a:t>
            </a:r>
            <a:r>
              <a:rPr lang="en-US" altLang="ko-KR" sz="3600" dirty="0" smtClean="0"/>
              <a:t> the web page</a:t>
            </a:r>
            <a:endParaRPr lang="ko-KR" altLang="en-US" sz="3600" b="1" dirty="0">
              <a:solidFill>
                <a:srgbClr val="00B0F0"/>
              </a:solidFill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60621" y="4005064"/>
            <a:ext cx="7416824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24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Arial" pitchFamily="34" charset="0"/>
              <a:buChar char="−"/>
              <a:defRPr sz="20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18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Arial" pitchFamily="34" charset="0"/>
              <a:buChar char="−"/>
              <a:defRPr sz="16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rgbClr val="A00000"/>
              </a:buClr>
              <a:buFont typeface="Wingdings" pitchFamily="2" charset="2"/>
              <a:buChar char="§"/>
              <a:defRPr sz="1600" kern="1200">
                <a:solidFill>
                  <a:schemeClr val="tx2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3200" dirty="0" smtClean="0">
                <a:solidFill>
                  <a:srgbClr val="0070C0"/>
                </a:solidFill>
              </a:rPr>
              <a:t>VIPS Algorithm</a:t>
            </a:r>
            <a:endParaRPr lang="ko-KR" altLang="en-US" sz="3200" b="1" dirty="0">
              <a:solidFill>
                <a:srgbClr val="0070C0"/>
              </a:solidFill>
            </a:endParaRPr>
          </a:p>
          <a:p>
            <a:pPr marL="0" indent="0" algn="ctr">
              <a:buNone/>
            </a:pPr>
            <a:endParaRPr lang="ko-KR" altLang="en-US" sz="3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84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VIPS Algorithm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50</a:t>
            </a:fld>
            <a:endParaRPr lang="ko-KR" altLang="en-US" dirty="0"/>
          </a:p>
        </p:txBody>
      </p:sp>
      <p:sp>
        <p:nvSpPr>
          <p:cNvPr id="15" name="정육면체 14"/>
          <p:cNvSpPr/>
          <p:nvPr/>
        </p:nvSpPr>
        <p:spPr>
          <a:xfrm>
            <a:off x="177230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74390" y="2708920"/>
            <a:ext cx="1937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I. Visual</a:t>
            </a:r>
          </a:p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Block    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Extraction</a:t>
            </a:r>
          </a:p>
        </p:txBody>
      </p:sp>
      <p:sp>
        <p:nvSpPr>
          <p:cNvPr id="5" name="정육면체 4"/>
          <p:cNvSpPr/>
          <p:nvPr/>
        </p:nvSpPr>
        <p:spPr>
          <a:xfrm>
            <a:off x="3059832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419872" y="2706702"/>
            <a:ext cx="20207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II. Visual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Separator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Detection</a:t>
            </a:r>
          </a:p>
        </p:txBody>
      </p:sp>
      <p:sp>
        <p:nvSpPr>
          <p:cNvPr id="18" name="정육면체 17"/>
          <p:cNvSpPr/>
          <p:nvPr/>
        </p:nvSpPr>
        <p:spPr>
          <a:xfrm>
            <a:off x="6022157" y="1880828"/>
            <a:ext cx="3091780" cy="2088232"/>
          </a:xfrm>
          <a:prstGeom prst="cub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228184" y="2708920"/>
            <a:ext cx="22322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III. Content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Structure </a:t>
            </a:r>
          </a:p>
          <a:p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Construction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086053" y="5589240"/>
            <a:ext cx="9361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VB2-1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6777193" y="5589240"/>
            <a:ext cx="9541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VB2-2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3764670" y="4530874"/>
            <a:ext cx="1238250" cy="1778304"/>
            <a:chOff x="4572000" y="1025797"/>
            <a:chExt cx="4464496" cy="5775678"/>
          </a:xfrm>
        </p:grpSpPr>
        <p:sp>
          <p:nvSpPr>
            <p:cNvPr id="26" name="직사각형 25"/>
            <p:cNvSpPr/>
            <p:nvPr/>
          </p:nvSpPr>
          <p:spPr>
            <a:xfrm>
              <a:off x="4572000" y="1031155"/>
              <a:ext cx="4464496" cy="577032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57200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57200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57200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57200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956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810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00575" y="1926357"/>
              <a:ext cx="4363913" cy="3788643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446924" y="4460257"/>
            <a:ext cx="1944216" cy="1811170"/>
            <a:chOff x="4716016" y="1916832"/>
            <a:chExt cx="4091719" cy="3240360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6179443" y="1916832"/>
              <a:ext cx="1152128" cy="576064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4716016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79443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7655607" y="3212976"/>
              <a:ext cx="1152128" cy="57606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4860032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6179443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7524328" y="4581128"/>
              <a:ext cx="1152128" cy="576064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0" name="직선 연결선 49"/>
            <p:cNvCxnSpPr>
              <a:stCxn id="43" idx="2"/>
              <a:endCxn id="45" idx="0"/>
            </p:cNvCxnSpPr>
            <p:nvPr/>
          </p:nvCxnSpPr>
          <p:spPr>
            <a:xfrm>
              <a:off x="6755507" y="2492896"/>
              <a:ext cx="0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>
              <a:stCxn id="43" idx="2"/>
              <a:endCxn id="44" idx="0"/>
            </p:cNvCxnSpPr>
            <p:nvPr/>
          </p:nvCxnSpPr>
          <p:spPr>
            <a:xfrm flipH="1">
              <a:off x="5292080" y="2492896"/>
              <a:ext cx="1463427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stCxn id="43" idx="2"/>
              <a:endCxn id="46" idx="0"/>
            </p:cNvCxnSpPr>
            <p:nvPr/>
          </p:nvCxnSpPr>
          <p:spPr>
            <a:xfrm>
              <a:off x="6755507" y="2492896"/>
              <a:ext cx="1476164" cy="720080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stCxn id="45" idx="2"/>
              <a:endCxn id="48" idx="0"/>
            </p:cNvCxnSpPr>
            <p:nvPr/>
          </p:nvCxnSpPr>
          <p:spPr>
            <a:xfrm>
              <a:off x="6755507" y="3789040"/>
              <a:ext cx="0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45" idx="2"/>
              <a:endCxn id="47" idx="0"/>
            </p:cNvCxnSpPr>
            <p:nvPr/>
          </p:nvCxnSpPr>
          <p:spPr>
            <a:xfrm flipH="1">
              <a:off x="5436096" y="3789040"/>
              <a:ext cx="1319411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>
              <a:stCxn id="45" idx="2"/>
              <a:endCxn id="49" idx="0"/>
            </p:cNvCxnSpPr>
            <p:nvPr/>
          </p:nvCxnSpPr>
          <p:spPr>
            <a:xfrm>
              <a:off x="6755507" y="3789040"/>
              <a:ext cx="1344885" cy="792088"/>
            </a:xfrm>
            <a:prstGeom prst="line">
              <a:avLst/>
            </a:prstGeom>
            <a:ln w="254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/>
          <p:cNvGrpSpPr/>
          <p:nvPr/>
        </p:nvGrpSpPr>
        <p:grpSpPr>
          <a:xfrm>
            <a:off x="813470" y="4530874"/>
            <a:ext cx="1238250" cy="1778304"/>
            <a:chOff x="0" y="1025797"/>
            <a:chExt cx="4464496" cy="5775678"/>
          </a:xfrm>
        </p:grpSpPr>
        <p:sp>
          <p:nvSpPr>
            <p:cNvPr id="57" name="직사각형 56"/>
            <p:cNvSpPr/>
            <p:nvPr/>
          </p:nvSpPr>
          <p:spPr>
            <a:xfrm>
              <a:off x="0" y="1025797"/>
              <a:ext cx="4464496" cy="6696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0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0" y="5954895"/>
              <a:ext cx="4464496" cy="424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0" y="6492734"/>
              <a:ext cx="4464496" cy="30874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3384376" y="1916832"/>
              <a:ext cx="108012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1238250" y="1916832"/>
              <a:ext cx="2002110" cy="38164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083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4.3 Content Structure Construction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The construction process </a:t>
            </a:r>
            <a:r>
              <a:rPr lang="en-US" altLang="ko-KR" dirty="0" smtClean="0">
                <a:solidFill>
                  <a:srgbClr val="00B0F0"/>
                </a:solidFill>
              </a:rPr>
              <a:t>starts from the separators with the lowest weight</a:t>
            </a:r>
            <a:r>
              <a:rPr lang="en-US" altLang="ko-KR" dirty="0" smtClean="0"/>
              <a:t> and the blocks beside these separators are merged to form new block</a:t>
            </a:r>
          </a:p>
          <a:p>
            <a:endParaRPr lang="en-US" altLang="ko-KR" dirty="0" smtClean="0"/>
          </a:p>
          <a:p>
            <a:r>
              <a:rPr lang="en-US" altLang="ko-KR" dirty="0" smtClean="0">
                <a:solidFill>
                  <a:srgbClr val="A00000"/>
                </a:solidFill>
              </a:rPr>
              <a:t>Merging process iterates </a:t>
            </a:r>
            <a:r>
              <a:rPr lang="en-US" altLang="ko-KR" dirty="0" smtClean="0"/>
              <a:t>till separators with maximum weights are met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The </a:t>
            </a:r>
            <a:r>
              <a:rPr lang="en-US" altLang="ko-KR" dirty="0" err="1" smtClean="0"/>
              <a:t>DoC</a:t>
            </a:r>
            <a:r>
              <a:rPr lang="en-US" altLang="ko-KR" dirty="0" smtClean="0"/>
              <a:t> of each new block is set based on the maximum weight of the separators in the block’s region</a:t>
            </a:r>
          </a:p>
          <a:p>
            <a:endParaRPr lang="en-US" altLang="ko-KR" dirty="0" smtClean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96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Administrator\Desktop\그림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0" y="2420888"/>
            <a:ext cx="3455988" cy="322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4.3 Content Structure Construction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Setting </a:t>
            </a:r>
            <a:r>
              <a:rPr lang="en-US" altLang="ko-KR" dirty="0" smtClean="0">
                <a:solidFill>
                  <a:srgbClr val="A00000"/>
                </a:solidFill>
              </a:rPr>
              <a:t>weights</a:t>
            </a:r>
            <a:r>
              <a:rPr lang="en-US" altLang="ko-KR" dirty="0" smtClean="0"/>
              <a:t> for separators</a:t>
            </a:r>
            <a:endParaRPr lang="ko-KR" altLang="en-US" dirty="0"/>
          </a:p>
          <a:p>
            <a:pPr lvl="1"/>
            <a:r>
              <a:rPr lang="en-US" altLang="ko-KR" sz="1600" dirty="0" smtClean="0"/>
              <a:t>Weight of a separator can be assigned based on the visual difference between its neighboring blocks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52</a:t>
            </a:fld>
            <a:endParaRPr lang="ko-KR" altLang="en-US" dirty="0"/>
          </a:p>
        </p:txBody>
      </p:sp>
      <p:grpSp>
        <p:nvGrpSpPr>
          <p:cNvPr id="60" name="그룹 59"/>
          <p:cNvGrpSpPr/>
          <p:nvPr/>
        </p:nvGrpSpPr>
        <p:grpSpPr>
          <a:xfrm>
            <a:off x="3635896" y="2420888"/>
            <a:ext cx="792088" cy="3192406"/>
            <a:chOff x="3635896" y="2420888"/>
            <a:chExt cx="792088" cy="3192406"/>
          </a:xfrm>
        </p:grpSpPr>
        <p:sp>
          <p:nvSpPr>
            <p:cNvPr id="49" name="직사각형 48"/>
            <p:cNvSpPr/>
            <p:nvPr/>
          </p:nvSpPr>
          <p:spPr>
            <a:xfrm>
              <a:off x="3635896" y="2420888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3635896" y="2924944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635896" y="3717032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3635896" y="4221088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3635896" y="5013176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635896" y="5397270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모서리가 둥근 직사각형 54"/>
          <p:cNvSpPr/>
          <p:nvPr/>
        </p:nvSpPr>
        <p:spPr>
          <a:xfrm flipV="1">
            <a:off x="3563888" y="2780928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55"/>
          <p:cNvSpPr/>
          <p:nvPr/>
        </p:nvSpPr>
        <p:spPr>
          <a:xfrm flipV="1">
            <a:off x="3563888" y="4086597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 flipV="1">
            <a:off x="3563888" y="5293588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 flipV="1">
            <a:off x="3563888" y="3491483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모서리가 둥근 직사각형 58"/>
          <p:cNvSpPr/>
          <p:nvPr/>
        </p:nvSpPr>
        <p:spPr>
          <a:xfrm flipV="1">
            <a:off x="3563888" y="4799248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9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4.3 Content Structure Construction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Setting </a:t>
            </a:r>
            <a:r>
              <a:rPr lang="en-US" altLang="ko-KR" dirty="0" smtClean="0">
                <a:solidFill>
                  <a:srgbClr val="A00000"/>
                </a:solidFill>
              </a:rPr>
              <a:t>weights</a:t>
            </a:r>
            <a:r>
              <a:rPr lang="en-US" altLang="ko-KR" dirty="0" smtClean="0"/>
              <a:t> for separators</a:t>
            </a:r>
            <a:endParaRPr lang="ko-KR" altLang="en-US" dirty="0"/>
          </a:p>
          <a:p>
            <a:pPr lvl="1"/>
            <a:r>
              <a:rPr lang="en-US" altLang="ko-KR" sz="1600" dirty="0" smtClean="0"/>
              <a:t>Weight of a separator can be assigned based on the visual difference between its neighboring blocks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53</a:t>
            </a:fld>
            <a:endParaRPr lang="ko-KR" altLang="en-US" dirty="0"/>
          </a:p>
        </p:txBody>
      </p:sp>
      <p:grpSp>
        <p:nvGrpSpPr>
          <p:cNvPr id="60" name="그룹 59"/>
          <p:cNvGrpSpPr/>
          <p:nvPr/>
        </p:nvGrpSpPr>
        <p:grpSpPr>
          <a:xfrm>
            <a:off x="3635896" y="2420888"/>
            <a:ext cx="792088" cy="3192406"/>
            <a:chOff x="3635896" y="2420888"/>
            <a:chExt cx="792088" cy="3192406"/>
          </a:xfrm>
        </p:grpSpPr>
        <p:sp>
          <p:nvSpPr>
            <p:cNvPr id="49" name="직사각형 48"/>
            <p:cNvSpPr/>
            <p:nvPr/>
          </p:nvSpPr>
          <p:spPr>
            <a:xfrm>
              <a:off x="3635896" y="2420888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3635896" y="2924944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635896" y="3717032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3635896" y="4221088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3635896" y="5013176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635896" y="5397270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모서리가 둥근 직사각형 54"/>
          <p:cNvSpPr/>
          <p:nvPr/>
        </p:nvSpPr>
        <p:spPr>
          <a:xfrm flipV="1">
            <a:off x="3563888" y="2780928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55"/>
          <p:cNvSpPr/>
          <p:nvPr/>
        </p:nvSpPr>
        <p:spPr>
          <a:xfrm flipV="1">
            <a:off x="3563888" y="4086597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 flipV="1">
            <a:off x="3563888" y="5293588"/>
            <a:ext cx="936104" cy="4572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 flipV="1">
            <a:off x="3563888" y="3491483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모서리가 둥근 직사각형 58"/>
          <p:cNvSpPr/>
          <p:nvPr/>
        </p:nvSpPr>
        <p:spPr>
          <a:xfrm flipV="1">
            <a:off x="3563888" y="4799248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/>
          <p:cNvSpPr/>
          <p:nvPr/>
        </p:nvSpPr>
        <p:spPr>
          <a:xfrm>
            <a:off x="5004048" y="2353950"/>
            <a:ext cx="648072" cy="42697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5004048" y="2968506"/>
            <a:ext cx="648072" cy="42697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5004048" y="3708152"/>
            <a:ext cx="648072" cy="426978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5004048" y="4322708"/>
            <a:ext cx="648072" cy="426978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5004048" y="5078304"/>
            <a:ext cx="648072" cy="4269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5004048" y="5692860"/>
            <a:ext cx="648072" cy="4269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8" name="그룹 97"/>
          <p:cNvGrpSpPr/>
          <p:nvPr/>
        </p:nvGrpSpPr>
        <p:grpSpPr>
          <a:xfrm>
            <a:off x="5652120" y="2564904"/>
            <a:ext cx="1224136" cy="617091"/>
            <a:chOff x="5652120" y="2564904"/>
            <a:chExt cx="1224136" cy="617091"/>
          </a:xfrm>
        </p:grpSpPr>
        <p:sp>
          <p:nvSpPr>
            <p:cNvPr id="72" name="직사각형 71"/>
            <p:cNvSpPr/>
            <p:nvPr/>
          </p:nvSpPr>
          <p:spPr>
            <a:xfrm>
              <a:off x="6228184" y="2636912"/>
              <a:ext cx="648072" cy="42697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7" name="그룹 86"/>
            <p:cNvGrpSpPr/>
            <p:nvPr/>
          </p:nvGrpSpPr>
          <p:grpSpPr>
            <a:xfrm>
              <a:off x="5652120" y="2564904"/>
              <a:ext cx="576064" cy="617091"/>
              <a:chOff x="5652120" y="2564904"/>
              <a:chExt cx="576064" cy="617091"/>
            </a:xfrm>
          </p:grpSpPr>
          <p:cxnSp>
            <p:nvCxnSpPr>
              <p:cNvPr id="76" name="직선 연결선 75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>
                <a:stCxn id="65" idx="3"/>
              </p:cNvCxnSpPr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>
                <a:stCxn id="67" idx="3"/>
              </p:cNvCxnSpPr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>
                <a:stCxn id="72" idx="1"/>
              </p:cNvCxnSpPr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그룹 98"/>
          <p:cNvGrpSpPr/>
          <p:nvPr/>
        </p:nvGrpSpPr>
        <p:grpSpPr>
          <a:xfrm>
            <a:off x="5652120" y="3921641"/>
            <a:ext cx="1224136" cy="617091"/>
            <a:chOff x="5652120" y="3921641"/>
            <a:chExt cx="1224136" cy="617091"/>
          </a:xfrm>
        </p:grpSpPr>
        <p:sp>
          <p:nvSpPr>
            <p:cNvPr id="73" name="직사각형 72"/>
            <p:cNvSpPr/>
            <p:nvPr/>
          </p:nvSpPr>
          <p:spPr>
            <a:xfrm>
              <a:off x="6228184" y="4010464"/>
              <a:ext cx="648072" cy="426978"/>
            </a:xfrm>
            <a:prstGeom prst="rect">
              <a:avLst/>
            </a:prstGeom>
            <a:solidFill>
              <a:srgbClr val="FFFF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5652120" y="3921641"/>
              <a:ext cx="576064" cy="617091"/>
              <a:chOff x="5652120" y="2564904"/>
              <a:chExt cx="576064" cy="617091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/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/>
              <p:cNvCxnSpPr/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0" name="그룹 99"/>
          <p:cNvGrpSpPr/>
          <p:nvPr/>
        </p:nvGrpSpPr>
        <p:grpSpPr>
          <a:xfrm>
            <a:off x="5652120" y="5293588"/>
            <a:ext cx="1224136" cy="617091"/>
            <a:chOff x="5652120" y="5293588"/>
            <a:chExt cx="1224136" cy="617091"/>
          </a:xfrm>
        </p:grpSpPr>
        <p:sp>
          <p:nvSpPr>
            <p:cNvPr id="74" name="직사각형 73"/>
            <p:cNvSpPr/>
            <p:nvPr/>
          </p:nvSpPr>
          <p:spPr>
            <a:xfrm>
              <a:off x="6228184" y="5397270"/>
              <a:ext cx="648072" cy="42697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3" name="그룹 92"/>
            <p:cNvGrpSpPr/>
            <p:nvPr/>
          </p:nvGrpSpPr>
          <p:grpSpPr>
            <a:xfrm>
              <a:off x="5652120" y="5293588"/>
              <a:ext cx="576064" cy="617091"/>
              <a:chOff x="5652120" y="2564904"/>
              <a:chExt cx="576064" cy="617091"/>
            </a:xfrm>
          </p:grpSpPr>
          <p:cxnSp>
            <p:nvCxnSpPr>
              <p:cNvPr id="94" name="직선 연결선 93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/>
              <p:cNvCxnSpPr/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직선 연결선 95"/>
              <p:cNvCxnSpPr/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직선 연결선 96"/>
              <p:cNvCxnSpPr/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5" name="Picture 2" descr="C:\Users\Administrator\Desktop\그림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0" y="2420888"/>
            <a:ext cx="3455988" cy="322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98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" dur="1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1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6" dur="1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1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1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5" dur="1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1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4.3 Content Structure Construction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Setting </a:t>
            </a:r>
            <a:r>
              <a:rPr lang="en-US" altLang="ko-KR" dirty="0" smtClean="0">
                <a:solidFill>
                  <a:srgbClr val="A00000"/>
                </a:solidFill>
              </a:rPr>
              <a:t>weights</a:t>
            </a:r>
            <a:r>
              <a:rPr lang="en-US" altLang="ko-KR" dirty="0" smtClean="0"/>
              <a:t> for separators</a:t>
            </a:r>
            <a:endParaRPr lang="ko-KR" altLang="en-US" dirty="0"/>
          </a:p>
          <a:p>
            <a:pPr lvl="1"/>
            <a:r>
              <a:rPr lang="en-US" altLang="ko-KR" sz="1600" dirty="0" smtClean="0"/>
              <a:t>Weight of a separator can be assigned based on the visual difference between its neighboring blocks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54</a:t>
            </a:fld>
            <a:endParaRPr lang="ko-KR" altLang="en-US" dirty="0"/>
          </a:p>
        </p:txBody>
      </p:sp>
      <p:grpSp>
        <p:nvGrpSpPr>
          <p:cNvPr id="60" name="그룹 59"/>
          <p:cNvGrpSpPr/>
          <p:nvPr/>
        </p:nvGrpSpPr>
        <p:grpSpPr>
          <a:xfrm>
            <a:off x="3635896" y="2420888"/>
            <a:ext cx="792088" cy="3192406"/>
            <a:chOff x="3635896" y="2420888"/>
            <a:chExt cx="792088" cy="3192406"/>
          </a:xfrm>
        </p:grpSpPr>
        <p:sp>
          <p:nvSpPr>
            <p:cNvPr id="49" name="직사각형 48"/>
            <p:cNvSpPr/>
            <p:nvPr/>
          </p:nvSpPr>
          <p:spPr>
            <a:xfrm>
              <a:off x="3635896" y="2420888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3635896" y="2924944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635896" y="3717032"/>
              <a:ext cx="792088" cy="2880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3635896" y="4221088"/>
              <a:ext cx="792088" cy="5040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3635896" y="5013176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635896" y="5397270"/>
              <a:ext cx="792088" cy="216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모서리가 둥근 직사각형 54"/>
          <p:cNvSpPr/>
          <p:nvPr/>
        </p:nvSpPr>
        <p:spPr>
          <a:xfrm flipV="1">
            <a:off x="3563888" y="2780928"/>
            <a:ext cx="936104" cy="4572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55"/>
          <p:cNvSpPr/>
          <p:nvPr/>
        </p:nvSpPr>
        <p:spPr>
          <a:xfrm flipV="1">
            <a:off x="3563888" y="4086597"/>
            <a:ext cx="936104" cy="4572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 flipV="1">
            <a:off x="3563888" y="5293588"/>
            <a:ext cx="936104" cy="4572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모서리가 둥근 직사각형 57"/>
          <p:cNvSpPr/>
          <p:nvPr/>
        </p:nvSpPr>
        <p:spPr>
          <a:xfrm flipV="1">
            <a:off x="3563888" y="3491483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모서리가 둥근 직사각형 58"/>
          <p:cNvSpPr/>
          <p:nvPr/>
        </p:nvSpPr>
        <p:spPr>
          <a:xfrm flipV="1">
            <a:off x="3563888" y="4799248"/>
            <a:ext cx="936104" cy="1565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/>
          <p:cNvSpPr/>
          <p:nvPr/>
        </p:nvSpPr>
        <p:spPr>
          <a:xfrm>
            <a:off x="5004048" y="2353950"/>
            <a:ext cx="648072" cy="42697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5004048" y="2968506"/>
            <a:ext cx="648072" cy="42697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5004048" y="3708152"/>
            <a:ext cx="648072" cy="426978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5004048" y="4322708"/>
            <a:ext cx="648072" cy="426978"/>
          </a:xfrm>
          <a:prstGeom prst="rect">
            <a:avLst/>
          </a:prstGeom>
          <a:solidFill>
            <a:srgbClr val="FFFFCC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5004048" y="5078304"/>
            <a:ext cx="648072" cy="4269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5004048" y="5692860"/>
            <a:ext cx="648072" cy="4269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8" name="그룹 97"/>
          <p:cNvGrpSpPr/>
          <p:nvPr/>
        </p:nvGrpSpPr>
        <p:grpSpPr>
          <a:xfrm>
            <a:off x="5652120" y="2564904"/>
            <a:ext cx="1224136" cy="617091"/>
            <a:chOff x="5652120" y="2564904"/>
            <a:chExt cx="1224136" cy="617091"/>
          </a:xfrm>
        </p:grpSpPr>
        <p:sp>
          <p:nvSpPr>
            <p:cNvPr id="72" name="직사각형 71"/>
            <p:cNvSpPr/>
            <p:nvPr/>
          </p:nvSpPr>
          <p:spPr>
            <a:xfrm>
              <a:off x="6228184" y="2636912"/>
              <a:ext cx="648072" cy="42697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7" name="그룹 86"/>
            <p:cNvGrpSpPr/>
            <p:nvPr/>
          </p:nvGrpSpPr>
          <p:grpSpPr>
            <a:xfrm>
              <a:off x="5652120" y="2564904"/>
              <a:ext cx="576064" cy="617091"/>
              <a:chOff x="5652120" y="2564904"/>
              <a:chExt cx="576064" cy="617091"/>
            </a:xfrm>
          </p:grpSpPr>
          <p:cxnSp>
            <p:nvCxnSpPr>
              <p:cNvPr id="76" name="직선 연결선 75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>
                <a:stCxn id="65" idx="3"/>
              </p:cNvCxnSpPr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>
                <a:stCxn id="67" idx="3"/>
              </p:cNvCxnSpPr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>
                <a:stCxn id="72" idx="1"/>
              </p:cNvCxnSpPr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그룹 98"/>
          <p:cNvGrpSpPr/>
          <p:nvPr/>
        </p:nvGrpSpPr>
        <p:grpSpPr>
          <a:xfrm>
            <a:off x="5652120" y="3921641"/>
            <a:ext cx="1224136" cy="617091"/>
            <a:chOff x="5652120" y="3921641"/>
            <a:chExt cx="1224136" cy="617091"/>
          </a:xfrm>
        </p:grpSpPr>
        <p:sp>
          <p:nvSpPr>
            <p:cNvPr id="73" name="직사각형 72"/>
            <p:cNvSpPr/>
            <p:nvPr/>
          </p:nvSpPr>
          <p:spPr>
            <a:xfrm>
              <a:off x="6228184" y="4010464"/>
              <a:ext cx="648072" cy="426978"/>
            </a:xfrm>
            <a:prstGeom prst="rect">
              <a:avLst/>
            </a:prstGeom>
            <a:solidFill>
              <a:srgbClr val="FFFF66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5652120" y="3921641"/>
              <a:ext cx="576064" cy="617091"/>
              <a:chOff x="5652120" y="2564904"/>
              <a:chExt cx="576064" cy="617091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/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/>
              <p:cNvCxnSpPr/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0" name="그룹 99"/>
          <p:cNvGrpSpPr/>
          <p:nvPr/>
        </p:nvGrpSpPr>
        <p:grpSpPr>
          <a:xfrm>
            <a:off x="5652120" y="5293588"/>
            <a:ext cx="1224136" cy="617091"/>
            <a:chOff x="5652120" y="5293588"/>
            <a:chExt cx="1224136" cy="617091"/>
          </a:xfrm>
        </p:grpSpPr>
        <p:sp>
          <p:nvSpPr>
            <p:cNvPr id="74" name="직사각형 73"/>
            <p:cNvSpPr/>
            <p:nvPr/>
          </p:nvSpPr>
          <p:spPr>
            <a:xfrm>
              <a:off x="6228184" y="5397270"/>
              <a:ext cx="648072" cy="42697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3" name="그룹 92"/>
            <p:cNvGrpSpPr/>
            <p:nvPr/>
          </p:nvGrpSpPr>
          <p:grpSpPr>
            <a:xfrm>
              <a:off x="5652120" y="5293588"/>
              <a:ext cx="576064" cy="617091"/>
              <a:chOff x="5652120" y="2564904"/>
              <a:chExt cx="576064" cy="617091"/>
            </a:xfrm>
          </p:grpSpPr>
          <p:cxnSp>
            <p:nvCxnSpPr>
              <p:cNvPr id="94" name="직선 연결선 93"/>
              <p:cNvCxnSpPr/>
              <p:nvPr/>
            </p:nvCxnSpPr>
            <p:spPr>
              <a:xfrm>
                <a:off x="5940152" y="2564904"/>
                <a:ext cx="0" cy="617091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/>
              <p:cNvCxnSpPr/>
              <p:nvPr/>
            </p:nvCxnSpPr>
            <p:spPr>
              <a:xfrm flipV="1">
                <a:off x="5652120" y="2564904"/>
                <a:ext cx="288032" cy="2535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직선 연결선 95"/>
              <p:cNvCxnSpPr/>
              <p:nvPr/>
            </p:nvCxnSpPr>
            <p:spPr>
              <a:xfrm>
                <a:off x="5652120" y="3181995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직선 연결선 96"/>
              <p:cNvCxnSpPr/>
              <p:nvPr/>
            </p:nvCxnSpPr>
            <p:spPr>
              <a:xfrm flipH="1">
                <a:off x="5940152" y="2850401"/>
                <a:ext cx="288032" cy="0"/>
              </a:xfrm>
              <a:prstGeom prst="line">
                <a:avLst/>
              </a:prstGeom>
              <a:ln w="254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직사각형 44"/>
          <p:cNvSpPr/>
          <p:nvPr/>
        </p:nvSpPr>
        <p:spPr>
          <a:xfrm>
            <a:off x="6409704" y="2696512"/>
            <a:ext cx="4320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smtClean="0"/>
              <a:t>5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6409704" y="4080447"/>
            <a:ext cx="4320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smtClean="0"/>
              <a:t>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6255068" y="2076951"/>
            <a:ext cx="22053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/>
              <a:t>Check  granularity (</a:t>
            </a:r>
            <a:r>
              <a:rPr lang="en-US" altLang="ko-KR" sz="1200" b="1" dirty="0" err="1" smtClean="0"/>
              <a:t>DoC</a:t>
            </a:r>
            <a:r>
              <a:rPr lang="en-US" altLang="ko-KR" sz="1200" b="1" dirty="0" smtClean="0"/>
              <a:t>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6876256" y="2835274"/>
            <a:ext cx="1584176" cy="1602168"/>
            <a:chOff x="6876256" y="2835274"/>
            <a:chExt cx="1584176" cy="1602168"/>
          </a:xfrm>
        </p:grpSpPr>
        <p:sp>
          <p:nvSpPr>
            <p:cNvPr id="61" name="직사각형 60"/>
            <p:cNvSpPr/>
            <p:nvPr/>
          </p:nvSpPr>
          <p:spPr>
            <a:xfrm>
              <a:off x="7812360" y="4010464"/>
              <a:ext cx="648072" cy="42697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/>
            <p:cNvCxnSpPr>
              <a:stCxn id="73" idx="3"/>
              <a:endCxn id="61" idx="1"/>
            </p:cNvCxnSpPr>
            <p:nvPr/>
          </p:nvCxnSpPr>
          <p:spPr>
            <a:xfrm>
              <a:off x="6876256" y="4223953"/>
              <a:ext cx="93610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>
              <a:stCxn id="72" idx="3"/>
            </p:cNvCxnSpPr>
            <p:nvPr/>
          </p:nvCxnSpPr>
          <p:spPr>
            <a:xfrm>
              <a:off x="6876256" y="2850401"/>
              <a:ext cx="43204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7308304" y="2835274"/>
              <a:ext cx="0" cy="139730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직사각형 62"/>
          <p:cNvSpPr/>
          <p:nvPr/>
        </p:nvSpPr>
        <p:spPr>
          <a:xfrm>
            <a:off x="6255068" y="6110150"/>
            <a:ext cx="22053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/>
              <a:t>Check  granularity (</a:t>
            </a:r>
            <a:r>
              <a:rPr lang="en-US" altLang="ko-KR" sz="1200" b="1" dirty="0" err="1" smtClean="0"/>
              <a:t>DoC</a:t>
            </a:r>
            <a:r>
              <a:rPr lang="en-US" altLang="ko-KR" sz="1200" b="1" dirty="0" smtClean="0"/>
              <a:t>)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6398078" y="5456870"/>
            <a:ext cx="4320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smtClean="0"/>
              <a:t>5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6876256" y="4234335"/>
            <a:ext cx="432048" cy="1378959"/>
            <a:chOff x="6876256" y="4234335"/>
            <a:chExt cx="432048" cy="1378959"/>
          </a:xfrm>
        </p:grpSpPr>
        <p:cxnSp>
          <p:nvCxnSpPr>
            <p:cNvPr id="20" name="직선 연결선 19"/>
            <p:cNvCxnSpPr>
              <a:stCxn id="74" idx="3"/>
            </p:cNvCxnSpPr>
            <p:nvPr/>
          </p:nvCxnSpPr>
          <p:spPr>
            <a:xfrm>
              <a:off x="6876256" y="5610759"/>
              <a:ext cx="432048" cy="253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7308304" y="4234335"/>
              <a:ext cx="0" cy="1376423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2" name="Picture 2" descr="C:\Users\Administrator\Desktop\그림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00" y="2420888"/>
            <a:ext cx="3455988" cy="322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881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7" grpId="1"/>
      <p:bldP spid="63" grpId="0"/>
      <p:bldP spid="63" grpId="1"/>
      <p:bldP spid="6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Introduction</a:t>
            </a:r>
          </a:p>
          <a:p>
            <a:r>
              <a:rPr lang="en-US" altLang="ko-KR" sz="2800" dirty="0" smtClean="0"/>
              <a:t>Related Work</a:t>
            </a:r>
          </a:p>
          <a:p>
            <a:r>
              <a:rPr lang="en-US" altLang="ko-KR" sz="2800" dirty="0" smtClean="0"/>
              <a:t>Vision-based Content Structure for Web Pages</a:t>
            </a:r>
          </a:p>
          <a:p>
            <a:r>
              <a:rPr lang="en-US" altLang="ko-KR" sz="2800" dirty="0" smtClean="0"/>
              <a:t>The VIPS Algorithm</a:t>
            </a:r>
          </a:p>
          <a:p>
            <a:r>
              <a:rPr lang="en-US" altLang="ko-KR" sz="2800" dirty="0" smtClean="0">
                <a:solidFill>
                  <a:srgbClr val="A00000"/>
                </a:solidFill>
              </a:rPr>
              <a:t>Experiments</a:t>
            </a:r>
          </a:p>
          <a:p>
            <a:r>
              <a:rPr lang="en-US" altLang="ko-KR" sz="2800" dirty="0" smtClean="0"/>
              <a:t>Conclusion</a:t>
            </a:r>
            <a:endParaRPr lang="ko-KR" altLang="en-US" sz="2800" dirty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924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Performance of VIPS algorithm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Sample: 600 web pages from popular sites</a:t>
            </a:r>
          </a:p>
          <a:p>
            <a:r>
              <a:rPr lang="en-US" altLang="ko-KR" sz="2000" dirty="0" smtClean="0"/>
              <a:t>VIPS is run on all the pages and the result are assessed by several individuals</a:t>
            </a:r>
          </a:p>
          <a:p>
            <a:r>
              <a:rPr lang="en-US" altLang="ko-KR" sz="2000" dirty="0" smtClean="0"/>
              <a:t>1667+1124=2791 pages </a:t>
            </a:r>
            <a:r>
              <a:rPr lang="en-US" altLang="ko-KR" sz="2000" dirty="0" smtClean="0">
                <a:solidFill>
                  <a:srgbClr val="A00000"/>
                </a:solidFill>
              </a:rPr>
              <a:t>(93%)</a:t>
            </a:r>
            <a:r>
              <a:rPr lang="en-US" altLang="ko-KR" sz="2000" dirty="0" smtClean="0"/>
              <a:t> have their semantic content structures </a:t>
            </a:r>
            <a:r>
              <a:rPr lang="en-US" altLang="ko-KR" sz="2000" dirty="0" smtClean="0">
                <a:solidFill>
                  <a:srgbClr val="A00000"/>
                </a:solidFill>
              </a:rPr>
              <a:t>correctly detected</a:t>
            </a:r>
            <a:endParaRPr lang="ko-KR" altLang="en-US" sz="2000" dirty="0">
              <a:solidFill>
                <a:srgbClr val="A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56</a:t>
            </a:fld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102897"/>
              </p:ext>
            </p:extLst>
          </p:nvPr>
        </p:nvGraphicFramePr>
        <p:xfrm>
          <a:off x="395536" y="3501008"/>
          <a:ext cx="8280916" cy="25266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0160"/>
                <a:gridCol w="925816"/>
                <a:gridCol w="1182988"/>
                <a:gridCol w="1182988"/>
                <a:gridCol w="1182988"/>
                <a:gridCol w="1182988"/>
                <a:gridCol w="1182988"/>
              </a:tblGrid>
              <a:tr h="471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Human</a:t>
                      </a:r>
                      <a:r>
                        <a:rPr lang="en-US" altLang="ko-KR" baseline="0" dirty="0" smtClean="0"/>
                        <a:t> judgment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user1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user2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user3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user4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user5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All</a:t>
                      </a:r>
                      <a:endParaRPr lang="ko-KR" altLang="en-US" dirty="0"/>
                    </a:p>
                  </a:txBody>
                  <a:tcPr/>
                </a:tc>
              </a:tr>
              <a:tr h="471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A00000"/>
                          </a:solidFill>
                        </a:rPr>
                        <a:t>Perfect</a:t>
                      </a:r>
                      <a:endParaRPr lang="ko-KR" altLang="en-US" dirty="0">
                        <a:solidFill>
                          <a:srgbClr val="A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299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374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377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A00000"/>
                          </a:solidFill>
                        </a:rPr>
                        <a:t>1667</a:t>
                      </a:r>
                      <a:endParaRPr lang="ko-KR" altLang="en-US" dirty="0">
                        <a:solidFill>
                          <a:srgbClr val="A00000"/>
                        </a:solidFill>
                      </a:endParaRPr>
                    </a:p>
                  </a:txBody>
                  <a:tcPr/>
                </a:tc>
              </a:tr>
              <a:tr h="471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A00000"/>
                          </a:solidFill>
                        </a:rPr>
                        <a:t>Satisfactory</a:t>
                      </a:r>
                      <a:endParaRPr lang="ko-KR" altLang="en-US" dirty="0">
                        <a:solidFill>
                          <a:srgbClr val="A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266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2367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A00000"/>
                          </a:solidFill>
                        </a:rPr>
                        <a:t>1124</a:t>
                      </a:r>
                      <a:endParaRPr lang="ko-KR" altLang="en-US" dirty="0">
                        <a:solidFill>
                          <a:srgbClr val="A00000"/>
                        </a:solidFill>
                      </a:endParaRPr>
                    </a:p>
                  </a:txBody>
                  <a:tcPr/>
                </a:tc>
              </a:tr>
              <a:tr h="471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Fair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184</a:t>
                      </a:r>
                      <a:endParaRPr lang="ko-KR" altLang="en-US" dirty="0"/>
                    </a:p>
                  </a:txBody>
                  <a:tcPr/>
                </a:tc>
              </a:tr>
              <a:tr h="4716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169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Experiments on web information retrieval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Traditional document approach</a:t>
            </a:r>
          </a:p>
          <a:p>
            <a:r>
              <a:rPr lang="en-US" altLang="ko-KR" dirty="0" smtClean="0"/>
              <a:t>Simple DOM-based approach</a:t>
            </a:r>
          </a:p>
          <a:p>
            <a:pPr lvl="1"/>
            <a:r>
              <a:rPr lang="en-US" altLang="ko-KR" dirty="0" smtClean="0">
                <a:solidFill>
                  <a:srgbClr val="00B0F0"/>
                </a:solidFill>
              </a:rPr>
              <a:t>Too short </a:t>
            </a:r>
            <a:r>
              <a:rPr lang="en-US" altLang="ko-KR" dirty="0" smtClean="0"/>
              <a:t>to cover complete information about a single semantic</a:t>
            </a:r>
          </a:p>
          <a:p>
            <a:r>
              <a:rPr lang="en-US" altLang="ko-KR" dirty="0" smtClean="0"/>
              <a:t>Vision-based approach (VIPS)</a:t>
            </a:r>
          </a:p>
          <a:p>
            <a:pPr lvl="1"/>
            <a:r>
              <a:rPr lang="en-US" altLang="ko-KR" dirty="0" smtClean="0"/>
              <a:t>Considers more visual information</a:t>
            </a:r>
          </a:p>
          <a:p>
            <a:pPr lvl="1"/>
            <a:r>
              <a:rPr lang="en-US" altLang="ko-KR" dirty="0" smtClean="0"/>
              <a:t>More likely to obtain a semantic partition of a web page</a:t>
            </a:r>
          </a:p>
          <a:p>
            <a:pPr lvl="1"/>
            <a:r>
              <a:rPr lang="en-US" altLang="ko-KR" dirty="0" smtClean="0">
                <a:solidFill>
                  <a:srgbClr val="A00000"/>
                </a:solidFill>
              </a:rPr>
              <a:t>About 27% performance improvement </a:t>
            </a:r>
            <a:r>
              <a:rPr lang="en-US" altLang="ko-KR" dirty="0" smtClean="0"/>
              <a:t>on the web track dataset was achieved</a:t>
            </a:r>
          </a:p>
          <a:p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57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293096"/>
            <a:ext cx="3153197" cy="243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698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Introduction</a:t>
            </a:r>
          </a:p>
          <a:p>
            <a:r>
              <a:rPr lang="en-US" altLang="ko-KR" sz="2800" dirty="0" smtClean="0"/>
              <a:t>Related Work</a:t>
            </a:r>
          </a:p>
          <a:p>
            <a:r>
              <a:rPr lang="en-US" altLang="ko-KR" sz="2800" dirty="0" smtClean="0"/>
              <a:t>Vision-based Content Structure for Web Pages</a:t>
            </a:r>
          </a:p>
          <a:p>
            <a:r>
              <a:rPr lang="en-US" altLang="ko-KR" sz="2800" dirty="0" smtClean="0"/>
              <a:t>The VIPS Algorithm</a:t>
            </a:r>
          </a:p>
          <a:p>
            <a:r>
              <a:rPr lang="en-US" altLang="ko-KR" sz="2800" dirty="0" smtClean="0"/>
              <a:t>Experiments</a:t>
            </a:r>
          </a:p>
          <a:p>
            <a:r>
              <a:rPr lang="en-US" altLang="ko-KR" sz="2800" dirty="0" smtClean="0">
                <a:solidFill>
                  <a:srgbClr val="A00000"/>
                </a:solidFill>
              </a:rPr>
              <a:t>Conclusion</a:t>
            </a:r>
            <a:endParaRPr lang="ko-KR" altLang="en-US" sz="2800" dirty="0">
              <a:solidFill>
                <a:srgbClr val="A00000"/>
              </a:solidFill>
            </a:endParaRPr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773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Conclusion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A new approach for extracting web content structure based on visual representation</a:t>
            </a:r>
          </a:p>
          <a:p>
            <a:r>
              <a:rPr lang="en-US" altLang="ko-KR" dirty="0" smtClean="0"/>
              <a:t>Very helpful for applications such as web adaptation, information retrieval and information extraction</a:t>
            </a:r>
          </a:p>
          <a:p>
            <a:r>
              <a:rPr lang="en-US" altLang="ko-KR" dirty="0" smtClean="0"/>
              <a:t>By identifying the </a:t>
            </a:r>
            <a:r>
              <a:rPr lang="en-US" altLang="ko-KR" dirty="0" smtClean="0">
                <a:solidFill>
                  <a:srgbClr val="A00000"/>
                </a:solidFill>
              </a:rPr>
              <a:t>logic relationship</a:t>
            </a:r>
            <a:r>
              <a:rPr lang="en-US" altLang="ko-KR" dirty="0" smtClean="0"/>
              <a:t> of web content based on </a:t>
            </a:r>
            <a:r>
              <a:rPr lang="en-US" altLang="ko-KR" dirty="0" smtClean="0">
                <a:solidFill>
                  <a:srgbClr val="A00000"/>
                </a:solidFill>
              </a:rPr>
              <a:t>visual layout information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59</a:t>
            </a:fld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2003685" y="3971925"/>
            <a:ext cx="5184575" cy="2518801"/>
            <a:chOff x="251520" y="1705744"/>
            <a:chExt cx="8847831" cy="5062258"/>
          </a:xfrm>
        </p:grpSpPr>
        <p:sp>
          <p:nvSpPr>
            <p:cNvPr id="6" name="정육면체 5"/>
            <p:cNvSpPr/>
            <p:nvPr/>
          </p:nvSpPr>
          <p:spPr>
            <a:xfrm>
              <a:off x="3134122" y="1880828"/>
              <a:ext cx="3091780" cy="2088232"/>
            </a:xfrm>
            <a:prstGeom prst="cub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pic>
          <p:nvPicPr>
            <p:cNvPr id="7" name="Picture 3" descr="C:\Users\Administrator\Desktop\새 폴더\Binary%20tree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0951" y="1705744"/>
              <a:ext cx="2438400" cy="2438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C:\Users\Administrator\Desktop\새 폴더\html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2287012"/>
              <a:ext cx="2232248" cy="1674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C:\Users\Administrator\Desktop\새 폴더\001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4" t="42404" r="2910" b="2463"/>
            <a:stretch/>
          </p:blipFill>
          <p:spPr bwMode="auto">
            <a:xfrm>
              <a:off x="1763688" y="4933472"/>
              <a:ext cx="2305903" cy="18345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직사각형 9"/>
            <p:cNvSpPr/>
            <p:nvPr/>
          </p:nvSpPr>
          <p:spPr>
            <a:xfrm>
              <a:off x="3921645" y="2893877"/>
              <a:ext cx="1368152" cy="5567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VIPS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747098" y="4144142"/>
              <a:ext cx="2304256" cy="11598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50" b="1" dirty="0"/>
                <a:t>Tree of Blocks </a:t>
              </a:r>
              <a:endParaRPr lang="en-US" altLang="ko-KR" sz="1050" b="1" dirty="0" smtClean="0"/>
            </a:p>
            <a:p>
              <a:pPr algn="ctr"/>
              <a:r>
                <a:rPr lang="en-US" altLang="ko-KR" sz="1050" b="1" dirty="0" smtClean="0"/>
                <a:t>(</a:t>
              </a:r>
              <a:r>
                <a:rPr lang="en-US" altLang="ko-KR" sz="1050" b="1" dirty="0"/>
                <a:t>vision-based </a:t>
              </a:r>
              <a:endParaRPr lang="en-US" altLang="ko-KR" sz="1050" b="1" dirty="0" smtClean="0"/>
            </a:p>
            <a:p>
              <a:pPr algn="ctr"/>
              <a:r>
                <a:rPr lang="en-US" altLang="ko-KR" sz="1050" b="1" dirty="0" smtClean="0"/>
                <a:t>content </a:t>
              </a:r>
              <a:r>
                <a:rPr lang="en-US" altLang="ko-KR" sz="1050" b="1" dirty="0"/>
                <a:t>structure)</a:t>
              </a:r>
              <a:endParaRPr lang="en-US" altLang="ko-KR" sz="105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47563" y="1854965"/>
              <a:ext cx="1440159" cy="51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050" b="1" dirty="0" smtClean="0"/>
                <a:t>DOM Tree</a:t>
              </a:r>
              <a:endParaRPr lang="en-US" altLang="ko-KR" sz="105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123728" y="4461353"/>
              <a:ext cx="1473883" cy="51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050" b="1" dirty="0" smtClean="0"/>
                <a:t>Visual Info</a:t>
              </a:r>
              <a:endParaRPr lang="en-US" altLang="ko-KR" sz="105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오른쪽 화살표 13"/>
            <p:cNvSpPr/>
            <p:nvPr/>
          </p:nvSpPr>
          <p:spPr>
            <a:xfrm>
              <a:off x="2547897" y="2664931"/>
              <a:ext cx="501665" cy="520025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5" name="오른쪽 화살표 14"/>
            <p:cNvSpPr/>
            <p:nvPr/>
          </p:nvSpPr>
          <p:spPr>
            <a:xfrm>
              <a:off x="6300192" y="2664931"/>
              <a:ext cx="501665" cy="520025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6" name="원형 화살표 15"/>
            <p:cNvSpPr/>
            <p:nvPr/>
          </p:nvSpPr>
          <p:spPr>
            <a:xfrm flipV="1">
              <a:off x="2313645" y="3587778"/>
              <a:ext cx="970168" cy="862935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211344"/>
                <a:gd name="adj5" fmla="val 12500"/>
              </a:avLst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924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solidFill>
                  <a:srgbClr val="A00000"/>
                </a:solidFill>
              </a:rPr>
              <a:t>Introduction</a:t>
            </a:r>
          </a:p>
          <a:p>
            <a:r>
              <a:rPr lang="en-US" altLang="ko-KR" sz="2800" dirty="0" smtClean="0"/>
              <a:t>Related Work</a:t>
            </a:r>
          </a:p>
          <a:p>
            <a:r>
              <a:rPr lang="en-US" altLang="ko-KR" sz="2800" dirty="0" smtClean="0"/>
              <a:t>Vision-based Content Structure for Web Pages</a:t>
            </a:r>
          </a:p>
          <a:p>
            <a:r>
              <a:rPr lang="en-US" altLang="ko-KR" sz="2800" dirty="0" smtClean="0"/>
              <a:t>The VIPS Algorithm</a:t>
            </a:r>
          </a:p>
          <a:p>
            <a:r>
              <a:rPr lang="en-US" altLang="ko-KR" sz="2800" dirty="0" smtClean="0"/>
              <a:t>Experiments</a:t>
            </a:r>
          </a:p>
          <a:p>
            <a:r>
              <a:rPr lang="en-US" altLang="ko-KR" sz="2800" dirty="0" smtClean="0"/>
              <a:t>Conclusion</a:t>
            </a:r>
            <a:endParaRPr lang="ko-KR" altLang="en-US" sz="2800" dirty="0"/>
          </a:p>
          <a:p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040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ko-KR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Any Questions or Comments?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4352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1585764" y="2780928"/>
            <a:ext cx="6015186" cy="407707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Most </a:t>
            </a:r>
            <a:r>
              <a:rPr lang="en-US" altLang="ko-KR" dirty="0" smtClean="0">
                <a:solidFill>
                  <a:srgbClr val="0070C0"/>
                </a:solidFill>
              </a:rPr>
              <a:t>information retrieval systems</a:t>
            </a:r>
            <a:r>
              <a:rPr lang="en-US" altLang="ko-KR" dirty="0" smtClean="0"/>
              <a:t> on the Web consider web pages as the smallest and </a:t>
            </a:r>
            <a:r>
              <a:rPr lang="en-US" altLang="ko-KR" dirty="0" smtClean="0">
                <a:solidFill>
                  <a:srgbClr val="A00000"/>
                </a:solidFill>
              </a:rPr>
              <a:t>undividable units</a:t>
            </a:r>
          </a:p>
          <a:p>
            <a:r>
              <a:rPr lang="en-US" altLang="ko-KR" dirty="0" smtClean="0"/>
              <a:t>Web page often contains </a:t>
            </a:r>
            <a:r>
              <a:rPr lang="en-US" altLang="ko-KR" dirty="0" smtClean="0">
                <a:solidFill>
                  <a:srgbClr val="A00000"/>
                </a:solidFill>
              </a:rPr>
              <a:t>multiple topics</a:t>
            </a:r>
            <a:r>
              <a:rPr lang="en-US" altLang="ko-KR" dirty="0" smtClean="0"/>
              <a:t> that are not necessarily relevant to each other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1026" name="Picture 2" descr="C:\Users\Administrator\Desktop\새 폴더\0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414" y="2862002"/>
            <a:ext cx="5871914" cy="3995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모서리가 둥근 직사각형 9"/>
          <p:cNvSpPr/>
          <p:nvPr/>
        </p:nvSpPr>
        <p:spPr>
          <a:xfrm>
            <a:off x="2555776" y="3717032"/>
            <a:ext cx="2304256" cy="28803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879129" y="6453336"/>
            <a:ext cx="1800200" cy="216024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051720" y="4293096"/>
            <a:ext cx="1944216" cy="216024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111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Detecting the </a:t>
            </a:r>
            <a:r>
              <a:rPr lang="en-US" altLang="ko-KR" dirty="0" smtClean="0">
                <a:solidFill>
                  <a:srgbClr val="A00000"/>
                </a:solidFill>
              </a:rPr>
              <a:t>semantic content structure</a:t>
            </a:r>
            <a:r>
              <a:rPr lang="en-US" altLang="ko-KR" dirty="0" smtClean="0"/>
              <a:t> of a web page could </a:t>
            </a:r>
            <a:r>
              <a:rPr lang="en-US" altLang="ko-KR" dirty="0" smtClean="0">
                <a:solidFill>
                  <a:srgbClr val="0070C0"/>
                </a:solidFill>
              </a:rPr>
              <a:t>improve the performance</a:t>
            </a:r>
            <a:r>
              <a:rPr lang="en-US" altLang="ko-KR" dirty="0" smtClean="0"/>
              <a:t> of web information retrieval</a:t>
            </a:r>
          </a:p>
          <a:p>
            <a:r>
              <a:rPr lang="en-US" altLang="ko-KR" dirty="0" smtClean="0"/>
              <a:t>And efficient browsing of large web pages </a:t>
            </a:r>
            <a:r>
              <a:rPr lang="en-US" altLang="ko-KR" dirty="0" smtClean="0">
                <a:solidFill>
                  <a:srgbClr val="0070C0"/>
                </a:solidFill>
              </a:rPr>
              <a:t>on small handheld devices</a:t>
            </a:r>
            <a:r>
              <a:rPr lang="en-US" altLang="ko-KR" dirty="0" smtClean="0"/>
              <a:t> also necessitates semantically segmentation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44910" y="3140968"/>
            <a:ext cx="4675162" cy="32403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 descr="C:\Users\Administrator\Desktop\새 폴더\0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51" y="3232026"/>
            <a:ext cx="4509679" cy="306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584151" y="3683124"/>
            <a:ext cx="4588296" cy="12496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76444" y="4653136"/>
            <a:ext cx="3228088" cy="12327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657998" y="3686933"/>
            <a:ext cx="147464" cy="269439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391173" y="4748561"/>
            <a:ext cx="127670" cy="155242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05461" y="5073175"/>
            <a:ext cx="1414611" cy="1179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6050607" y="2858999"/>
            <a:ext cx="2160240" cy="3928855"/>
            <a:chOff x="6084168" y="2811979"/>
            <a:chExt cx="2160240" cy="3928855"/>
          </a:xfrm>
        </p:grpSpPr>
        <p:pic>
          <p:nvPicPr>
            <p:cNvPr id="2050" name="Picture 2" descr="C:\Users\Administrator\Desktop\새 폴더\12_6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88" t="5265" r="8877" b="9272"/>
            <a:stretch/>
          </p:blipFill>
          <p:spPr bwMode="auto">
            <a:xfrm>
              <a:off x="6084168" y="2811979"/>
              <a:ext cx="2160240" cy="3928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/>
            <p:cNvSpPr/>
            <p:nvPr/>
          </p:nvSpPr>
          <p:spPr>
            <a:xfrm>
              <a:off x="6334100" y="3625566"/>
              <a:ext cx="1656184" cy="232371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Picture 2" descr="C:\Users\Administrator\Desktop\새 폴더\0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81" t="21818" b="20255"/>
          <a:stretch/>
        </p:blipFill>
        <p:spPr bwMode="auto">
          <a:xfrm>
            <a:off x="6267599" y="3636582"/>
            <a:ext cx="1714351" cy="239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05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913 -1.11111E-6 L 0.00087 -1.11111E-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Much recent work try to </a:t>
            </a:r>
            <a:r>
              <a:rPr lang="en-US" altLang="ko-KR" b="1" dirty="0" smtClean="0">
                <a:solidFill>
                  <a:srgbClr val="0070C0"/>
                </a:solidFill>
              </a:rPr>
              <a:t>extract the structure</a:t>
            </a:r>
            <a:r>
              <a:rPr lang="en-US" altLang="ko-KR" dirty="0" smtClean="0"/>
              <a:t> information from HTML DOM tree</a:t>
            </a:r>
          </a:p>
          <a:p>
            <a:r>
              <a:rPr lang="en-US" altLang="ko-KR" dirty="0" smtClean="0"/>
              <a:t>However, because of the </a:t>
            </a:r>
            <a:r>
              <a:rPr lang="en-US" altLang="ko-KR" u="sng" dirty="0" smtClean="0"/>
              <a:t>flexibility of HTML syntax</a:t>
            </a:r>
          </a:p>
          <a:p>
            <a:r>
              <a:rPr lang="en-US" altLang="ko-KR" dirty="0"/>
              <a:t>a large amount </a:t>
            </a:r>
            <a:r>
              <a:rPr lang="en-US" altLang="ko-KR" dirty="0" smtClean="0"/>
              <a:t>of web pages </a:t>
            </a:r>
            <a:r>
              <a:rPr lang="en-US" altLang="ko-KR" dirty="0" smtClean="0">
                <a:solidFill>
                  <a:srgbClr val="A00000"/>
                </a:solidFill>
              </a:rPr>
              <a:t>do not obey</a:t>
            </a:r>
            <a:r>
              <a:rPr lang="en-US" altLang="ko-KR" dirty="0" smtClean="0"/>
              <a:t> the W3C html specifications, which might cause </a:t>
            </a:r>
            <a:r>
              <a:rPr lang="en-US" altLang="ko-KR" dirty="0" smtClean="0">
                <a:solidFill>
                  <a:srgbClr val="A00000"/>
                </a:solidFill>
              </a:rPr>
              <a:t>mistakes in DOM tree structure</a:t>
            </a:r>
          </a:p>
          <a:p>
            <a:r>
              <a:rPr lang="en-US" altLang="ko-KR" dirty="0" smtClean="0"/>
              <a:t>Moreover, DOM tree is initially introduced for </a:t>
            </a:r>
            <a:r>
              <a:rPr lang="en-US" altLang="ko-KR" dirty="0" smtClean="0">
                <a:solidFill>
                  <a:srgbClr val="0070C0"/>
                </a:solidFill>
              </a:rPr>
              <a:t>presentation</a:t>
            </a:r>
            <a:r>
              <a:rPr lang="en-US" altLang="ko-KR" dirty="0" smtClean="0"/>
              <a:t> in the browser rather than </a:t>
            </a:r>
            <a:r>
              <a:rPr lang="en-US" altLang="ko-KR" dirty="0" smtClean="0">
                <a:solidFill>
                  <a:srgbClr val="A00000"/>
                </a:solidFill>
              </a:rPr>
              <a:t>description</a:t>
            </a:r>
            <a:r>
              <a:rPr lang="en-US" altLang="ko-KR" dirty="0" smtClean="0"/>
              <a:t> of the semantic structure of the web page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968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[IDB] Thema_ju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한맑고영Arial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[IDB] Thema_jun</Template>
  <TotalTime>4342</TotalTime>
  <Words>2194</Words>
  <Application>Microsoft Office PowerPoint</Application>
  <PresentationFormat>화면 슬라이드 쇼(4:3)</PresentationFormat>
  <Paragraphs>683</Paragraphs>
  <Slides>60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60</vt:i4>
      </vt:variant>
    </vt:vector>
  </HeadingPairs>
  <TitlesOfParts>
    <vt:vector size="61" baseType="lpstr">
      <vt:lpstr>[IDB] Thema_jun</vt:lpstr>
      <vt:lpstr>VIPS: a Vision-based Page Segmentation Algorithm</vt:lpstr>
      <vt:lpstr>Analyzing the visual aspect of web pages</vt:lpstr>
      <vt:lpstr>“Vi-DIFF” Method to compare pages</vt:lpstr>
      <vt:lpstr>Segmentation</vt:lpstr>
      <vt:lpstr>Primary Objective </vt:lpstr>
      <vt:lpstr>Outline</vt:lpstr>
      <vt:lpstr>Outline</vt:lpstr>
      <vt:lpstr>Outline</vt:lpstr>
      <vt:lpstr>Outline</vt:lpstr>
      <vt:lpstr>Outline</vt:lpstr>
      <vt:lpstr>Outline</vt:lpstr>
      <vt:lpstr>Related Work</vt:lpstr>
      <vt:lpstr>Related Work</vt:lpstr>
      <vt:lpstr>Outline</vt:lpstr>
      <vt:lpstr>Vision-based Content Structure</vt:lpstr>
      <vt:lpstr>VIPS Process</vt:lpstr>
      <vt:lpstr>Traditional Segmentation vs Sementic Block</vt:lpstr>
      <vt:lpstr>Traditional Segmentation vs Sementic Block</vt:lpstr>
      <vt:lpstr>Traditional Segmentation vs Sementic Block</vt:lpstr>
      <vt:lpstr>Traditional Segmentation vs Sementic Block</vt:lpstr>
      <vt:lpstr>VIPS Process1: Visual Block Extraction</vt:lpstr>
      <vt:lpstr>VIPS Process2: Visual Separator Detection</vt:lpstr>
      <vt:lpstr>VIPS Process: Recursive Segmentation</vt:lpstr>
      <vt:lpstr>VIPS Process3: Content Structure Construction</vt:lpstr>
      <vt:lpstr>DoC (Degree of Coherence)</vt:lpstr>
      <vt:lpstr>PDoC (Permitted Degree of Coherence)</vt:lpstr>
      <vt:lpstr>Permitted Degree of Coherence</vt:lpstr>
      <vt:lpstr>DOM Tree vs Semantic Block Tree</vt:lpstr>
      <vt:lpstr>Outline</vt:lpstr>
      <vt:lpstr>VIPS Algorithm</vt:lpstr>
      <vt:lpstr>VIPS Algorithm</vt:lpstr>
      <vt:lpstr>4.1 Visual Block Extraction</vt:lpstr>
      <vt:lpstr>4.1 Visual Block Extraction</vt:lpstr>
      <vt:lpstr>4.1 Visual Block Extraction</vt:lpstr>
      <vt:lpstr>4.1 Visual Block Extraction</vt:lpstr>
      <vt:lpstr>4.1 Visual Block Extraction</vt:lpstr>
      <vt:lpstr>4.1 Visual Block Extraction</vt:lpstr>
      <vt:lpstr>4.1 Visual Block Extraction</vt:lpstr>
      <vt:lpstr>4.1 Visual Block Extraction</vt:lpstr>
      <vt:lpstr>VIPS Algorithm</vt:lpstr>
      <vt:lpstr>4.2 Visual Separator Detection</vt:lpstr>
      <vt:lpstr>4.2 Visual Separator Detection</vt:lpstr>
      <vt:lpstr>4.2 Visual Separator Detection</vt:lpstr>
      <vt:lpstr>4.2 Visual Separator Detection</vt:lpstr>
      <vt:lpstr>4.2 Visual Separator Detection</vt:lpstr>
      <vt:lpstr>4.2 Visual Separator Detection</vt:lpstr>
      <vt:lpstr>4.2 Visual Separator Detection</vt:lpstr>
      <vt:lpstr>4.2 Visual Separator Detection</vt:lpstr>
      <vt:lpstr>4.2 Visual Separator Detection</vt:lpstr>
      <vt:lpstr>VIPS Algorithm</vt:lpstr>
      <vt:lpstr>4.3 Content Structure Construction</vt:lpstr>
      <vt:lpstr>4.3 Content Structure Construction</vt:lpstr>
      <vt:lpstr>4.3 Content Structure Construction</vt:lpstr>
      <vt:lpstr>4.3 Content Structure Construction</vt:lpstr>
      <vt:lpstr>Outline</vt:lpstr>
      <vt:lpstr>Performance of VIPS algorithm</vt:lpstr>
      <vt:lpstr>Experiments on web information retrieval</vt:lpstr>
      <vt:lpstr>Outline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Vi-DIFF: Understanding Web Pages Changes</dc:title>
  <dc:creator>jun</dc:creator>
  <cp:lastModifiedBy>Jun</cp:lastModifiedBy>
  <cp:revision>189</cp:revision>
  <dcterms:created xsi:type="dcterms:W3CDTF">2011-04-27T00:54:06Z</dcterms:created>
  <dcterms:modified xsi:type="dcterms:W3CDTF">2011-06-29T00:40:24Z</dcterms:modified>
</cp:coreProperties>
</file>

<file path=docProps/thumbnail.jpeg>
</file>